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9" r:id="rId3"/>
    <p:sldId id="305" r:id="rId4"/>
    <p:sldId id="306" r:id="rId5"/>
    <p:sldId id="311" r:id="rId6"/>
    <p:sldId id="317" r:id="rId7"/>
    <p:sldId id="285" r:id="rId8"/>
    <p:sldId id="292" r:id="rId9"/>
    <p:sldId id="324" r:id="rId10"/>
    <p:sldId id="318" r:id="rId11"/>
    <p:sldId id="319" r:id="rId12"/>
    <p:sldId id="320" r:id="rId13"/>
    <p:sldId id="321" r:id="rId14"/>
    <p:sldId id="322" r:id="rId15"/>
    <p:sldId id="323" r:id="rId16"/>
    <p:sldId id="326" r:id="rId17"/>
    <p:sldId id="325" r:id="rId18"/>
    <p:sldId id="307" r:id="rId19"/>
    <p:sldId id="312" r:id="rId20"/>
    <p:sldId id="313" r:id="rId21"/>
    <p:sldId id="308" r:id="rId22"/>
    <p:sldId id="310" r:id="rId23"/>
    <p:sldId id="309" r:id="rId24"/>
    <p:sldId id="327" r:id="rId25"/>
    <p:sldId id="328" r:id="rId26"/>
    <p:sldId id="329" r:id="rId27"/>
    <p:sldId id="315" r:id="rId28"/>
  </p:sldIdLst>
  <p:sldSz cx="9144000" cy="6858000" type="screen4x3"/>
  <p:notesSz cx="666273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99FF33"/>
    <a:srgbClr val="0066CC"/>
    <a:srgbClr val="FFCC00"/>
    <a:srgbClr val="0033CC"/>
    <a:srgbClr val="FF3300"/>
    <a:srgbClr val="0080FF"/>
    <a:srgbClr val="C0C0C0"/>
    <a:srgbClr val="FFFF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7" autoAdjust="0"/>
    <p:restoredTop sz="94647" autoAdjust="0"/>
  </p:normalViewPr>
  <p:slideViewPr>
    <p:cSldViewPr>
      <p:cViewPr>
        <p:scale>
          <a:sx n="75" d="100"/>
          <a:sy n="75" d="100"/>
        </p:scale>
        <p:origin x="-2034" y="-78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fld id="{D84C67A4-6278-4025-B765-21B09B9BE91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759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9313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847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42975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200">
                <a:latin typeface="Times" charset="0"/>
              </a:defRPr>
            </a:lvl1pPr>
          </a:lstStyle>
          <a:p>
            <a:pPr>
              <a:defRPr/>
            </a:pPr>
            <a:fld id="{771EC1E8-7446-4616-9021-604EBE3EB3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65989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66375-424F-4D39-9446-16CC90D49F2B}" type="slidenum">
              <a:rPr lang="de-DE" sz="1200" smtClean="0">
                <a:latin typeface="Times" charset="0"/>
              </a:rPr>
              <a:pPr/>
              <a:t>2</a:t>
            </a:fld>
            <a:endParaRPr lang="de-DE" sz="1200" smtClean="0">
              <a:latin typeface="Times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92C9EE7-7611-4D54-A1E8-DC4B6AD8BFD5}" type="slidenum">
              <a:rPr lang="de-DE" sz="1200" smtClean="0">
                <a:latin typeface="Times" charset="0"/>
              </a:rPr>
              <a:pPr/>
              <a:t>3</a:t>
            </a:fld>
            <a:endParaRPr lang="de-DE" sz="1200" smtClean="0">
              <a:latin typeface="Times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65175"/>
            <a:ext cx="4906962" cy="367982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51388"/>
            <a:ext cx="4899025" cy="4446587"/>
          </a:xfrm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0"/>
            <a:ext cx="71913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7559675" y="819150"/>
            <a:ext cx="0" cy="107950"/>
          </a:xfrm>
          <a:prstGeom prst="line">
            <a:avLst/>
          </a:prstGeom>
          <a:noFill/>
          <a:ln w="1016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3238" y="1619250"/>
            <a:ext cx="8677275" cy="3598863"/>
          </a:xfrm>
          <a:prstGeom prst="rect">
            <a:avLst/>
          </a:prstGeom>
          <a:solidFill>
            <a:schemeClr val="bg1"/>
          </a:solidFill>
          <a:ln w="1016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613650" y="800100"/>
            <a:ext cx="15303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1100"/>
              </a:lnSpc>
              <a:buFontTx/>
              <a:buNone/>
              <a:defRPr/>
            </a:pPr>
            <a:r>
              <a:rPr lang="de-DE" sz="1000" b="1" smtClean="0"/>
              <a:t>Vorstand</a:t>
            </a:r>
          </a:p>
          <a:p>
            <a:pPr>
              <a:lnSpc>
                <a:spcPts val="1100"/>
              </a:lnSpc>
              <a:buFontTx/>
              <a:buNone/>
              <a:defRPr/>
            </a:pPr>
            <a:r>
              <a:rPr lang="de-DE" sz="1000" b="1" smtClean="0"/>
              <a:t>Ressort Bildungs- und</a:t>
            </a:r>
          </a:p>
          <a:p>
            <a:pPr>
              <a:lnSpc>
                <a:spcPts val="1100"/>
              </a:lnSpc>
              <a:buFontTx/>
              <a:buNone/>
              <a:defRPr/>
            </a:pPr>
            <a:r>
              <a:rPr lang="de-DE" sz="1000" b="1" smtClean="0"/>
              <a:t>Qualifizierungspolitik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03238" y="1330325"/>
            <a:ext cx="6765925" cy="203200"/>
          </a:xfrm>
        </p:spPr>
        <p:txBody>
          <a:bodyPr/>
          <a:lstStyle>
            <a:lvl1pPr>
              <a:lnSpc>
                <a:spcPts val="1600"/>
              </a:lnSpc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smtClean="0"/>
              <a:t>Mastertitelformat bearbeiten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3238" y="5397500"/>
            <a:ext cx="8558212" cy="1098550"/>
          </a:xfrm>
        </p:spPr>
        <p:txBody>
          <a:bodyPr/>
          <a:lstStyle>
            <a:lvl1pPr marL="0" indent="0">
              <a:lnSpc>
                <a:spcPts val="3600"/>
              </a:lnSpc>
              <a:spcBef>
                <a:spcPct val="0"/>
              </a:spcBef>
              <a:buFont typeface="Times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Master-Untertitelformat bearbeiten</a:t>
            </a:r>
          </a:p>
        </p:txBody>
      </p:sp>
      <p:pic>
        <p:nvPicPr>
          <p:cNvPr id="37895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5875"/>
            <a:ext cx="9509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00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424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159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313" y="2338388"/>
            <a:ext cx="4097337" cy="398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8050" y="2338388"/>
            <a:ext cx="4098925" cy="398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252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462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703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3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434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134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46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11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42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4939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9547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08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1619250"/>
            <a:ext cx="2098675" cy="47053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68313" y="1619250"/>
            <a:ext cx="6148387" cy="47053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07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619250"/>
            <a:ext cx="8399462" cy="3302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68313" y="2338388"/>
            <a:ext cx="8348662" cy="3986212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271172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12588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619250"/>
            <a:ext cx="8399462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338388"/>
            <a:ext cx="8348662" cy="398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0"/>
            <a:ext cx="719138" cy="719138"/>
          </a:xfrm>
          <a:prstGeom prst="rect">
            <a:avLst/>
          </a:prstGeom>
          <a:noFill/>
          <a:ln w="1016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7559675" y="819150"/>
            <a:ext cx="0" cy="107950"/>
          </a:xfrm>
          <a:prstGeom prst="line">
            <a:avLst/>
          </a:prstGeom>
          <a:noFill/>
          <a:ln w="1016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7613650" y="800100"/>
            <a:ext cx="15303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1100"/>
              </a:lnSpc>
              <a:buFontTx/>
              <a:buNone/>
              <a:defRPr/>
            </a:pPr>
            <a:r>
              <a:rPr lang="de-DE" sz="1000" b="1" smtClean="0">
                <a:solidFill>
                  <a:schemeClr val="bg1"/>
                </a:solidFill>
              </a:rPr>
              <a:t>Vorstand</a:t>
            </a:r>
          </a:p>
          <a:p>
            <a:pPr>
              <a:lnSpc>
                <a:spcPts val="1100"/>
              </a:lnSpc>
              <a:buFontTx/>
              <a:buNone/>
              <a:defRPr/>
            </a:pPr>
            <a:r>
              <a:rPr lang="de-DE" sz="1000" b="1" smtClean="0">
                <a:solidFill>
                  <a:schemeClr val="bg1"/>
                </a:solidFill>
              </a:rPr>
              <a:t>Ressort Bildungs- und</a:t>
            </a:r>
          </a:p>
          <a:p>
            <a:pPr>
              <a:lnSpc>
                <a:spcPts val="1100"/>
              </a:lnSpc>
              <a:buFontTx/>
              <a:buNone/>
              <a:defRPr/>
            </a:pPr>
            <a:r>
              <a:rPr lang="de-DE" sz="1000" b="1" smtClean="0">
                <a:solidFill>
                  <a:schemeClr val="bg1"/>
                </a:solidFill>
              </a:rPr>
              <a:t>Qualifizierungspolitik</a:t>
            </a:r>
          </a:p>
        </p:txBody>
      </p:sp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269" y="53975"/>
            <a:ext cx="9509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2pPr>
      <a:lvl3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3pPr>
      <a:lvl4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4pPr>
      <a:lvl5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5pPr>
      <a:lvl6pPr marL="457200" algn="l" rtl="0" fontAlgn="base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6pPr>
      <a:lvl7pPr marL="914400" algn="l" rtl="0" fontAlgn="base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7pPr>
      <a:lvl8pPr marL="1371600" algn="l" rtl="0" fontAlgn="base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8pPr>
      <a:lvl9pPr marL="1828800" algn="l" rtl="0" fontAlgn="base">
        <a:lnSpc>
          <a:spcPts val="2600"/>
        </a:lnSpc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9pPr>
    </p:titleStyle>
    <p:bodyStyle>
      <a:lvl1pPr marL="254000" indent="-254000" algn="l" rtl="0" eaLnBrk="0" fontAlgn="base" hangingPunct="0">
        <a:lnSpc>
          <a:spcPts val="2200"/>
        </a:lnSpc>
        <a:spcBef>
          <a:spcPts val="1600"/>
        </a:spcBef>
        <a:spcAft>
          <a:spcPct val="0"/>
        </a:spcAft>
        <a:buSzPct val="120000"/>
        <a:buFont typeface="Times" charset="0"/>
        <a:buBlip>
          <a:blip r:embed="rId21"/>
        </a:buBlip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584200" indent="-139700" algn="l" rtl="0" eaLnBrk="0" fontAlgn="base" hangingPunct="0">
        <a:lnSpc>
          <a:spcPts val="1600"/>
        </a:lnSpc>
        <a:spcBef>
          <a:spcPts val="800"/>
        </a:spcBef>
        <a:spcAft>
          <a:spcPct val="0"/>
        </a:spcAft>
        <a:buClr>
          <a:srgbClr val="FF0000"/>
        </a:buClr>
        <a:buFont typeface="Times" charset="0"/>
        <a:buChar char="•"/>
        <a:defRPr sz="1400">
          <a:solidFill>
            <a:schemeClr val="tx1"/>
          </a:solidFill>
          <a:latin typeface="+mn-lt"/>
        </a:defRPr>
      </a:lvl2pPr>
      <a:lvl3pPr marL="892175" indent="-117475" algn="l" rtl="0" eaLnBrk="0" fontAlgn="base" hangingPunct="0">
        <a:lnSpc>
          <a:spcPts val="1400"/>
        </a:lnSpc>
        <a:spcBef>
          <a:spcPts val="600"/>
        </a:spcBef>
        <a:spcAft>
          <a:spcPct val="0"/>
        </a:spcAft>
        <a:buClr>
          <a:schemeClr val="bg2"/>
        </a:buClr>
        <a:buFont typeface="Wingdings" charset="2"/>
        <a:buChar char="§"/>
        <a:defRPr sz="1200">
          <a:solidFill>
            <a:schemeClr val="tx1"/>
          </a:solidFill>
          <a:latin typeface="+mn-lt"/>
        </a:defRPr>
      </a:lvl3pPr>
      <a:lvl4pPr marL="1311275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1808163" indent="-306388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5pPr>
      <a:lvl6pPr marL="22653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6pPr>
      <a:lvl7pPr marL="27225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7pPr>
      <a:lvl8pPr marL="31797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8pPr>
      <a:lvl9pPr marL="3636963" indent="-306388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wap.igmetall.d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blage\Ablage\Bilder\Titelbilder\junge_frau_it_auremar_Foto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784976" cy="3744416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268760"/>
            <a:ext cx="6765925" cy="244475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de-DE" dirty="0" smtClean="0"/>
              <a:t>Ort, xx. Monat 2013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Neuordnung der Büroberufe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510060" y="3645024"/>
            <a:ext cx="6699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de-DE" b="1" dirty="0" smtClean="0">
                <a:solidFill>
                  <a:schemeClr val="bg1"/>
                </a:solidFill>
              </a:rPr>
              <a:t>Ab 01. August 2014</a:t>
            </a:r>
          </a:p>
          <a:p>
            <a:pPr algn="ctr">
              <a:buNone/>
            </a:pPr>
            <a:r>
              <a:rPr lang="de-DE" b="1" dirty="0" smtClean="0">
                <a:solidFill>
                  <a:schemeClr val="bg1"/>
                </a:solidFill>
              </a:rPr>
              <a:t>prozess- und kompetenzorientiert ausbilden</a:t>
            </a:r>
          </a:p>
          <a:p>
            <a:pPr algn="ctr">
              <a:buNone/>
            </a:pPr>
            <a:r>
              <a:rPr lang="de-DE" b="1" dirty="0" smtClean="0">
                <a:solidFill>
                  <a:schemeClr val="bg1"/>
                </a:solidFill>
              </a:rPr>
              <a:t>im neuen Beruf</a:t>
            </a:r>
          </a:p>
          <a:p>
            <a:pPr algn="ctr">
              <a:buNone/>
            </a:pPr>
            <a:r>
              <a:rPr lang="de-DE" b="1" dirty="0" smtClean="0">
                <a:solidFill>
                  <a:schemeClr val="bg1"/>
                </a:solidFill>
              </a:rPr>
              <a:t>Kaufmann </a:t>
            </a:r>
            <a:r>
              <a:rPr lang="de-DE" b="1" dirty="0">
                <a:solidFill>
                  <a:schemeClr val="bg1"/>
                </a:solidFill>
              </a:rPr>
              <a:t>/ Kauffrau für </a:t>
            </a:r>
            <a:r>
              <a:rPr lang="de-DE" b="1" dirty="0" smtClean="0">
                <a:solidFill>
                  <a:schemeClr val="bg1"/>
                </a:solidFill>
              </a:rPr>
              <a:t>Büromanagement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48680"/>
            <a:ext cx="6767983" cy="297582"/>
          </a:xfrm>
        </p:spPr>
        <p:txBody>
          <a:bodyPr/>
          <a:lstStyle/>
          <a:p>
            <a:pPr eaLnBrk="1" hangingPunct="1"/>
            <a:r>
              <a:rPr lang="de-DE" dirty="0" smtClean="0">
                <a:solidFill>
                  <a:schemeClr val="bg1"/>
                </a:solidFill>
              </a:rPr>
              <a:t>Kennzahlen zu den Büroberufen</a:t>
            </a:r>
          </a:p>
        </p:txBody>
      </p:sp>
      <p:graphicFrame>
        <p:nvGraphicFramePr>
          <p:cNvPr id="55330" name="Group 3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524844038"/>
              </p:ext>
            </p:extLst>
          </p:nvPr>
        </p:nvGraphicFramePr>
        <p:xfrm>
          <a:off x="468313" y="1556792"/>
          <a:ext cx="8348662" cy="3622676"/>
        </p:xfrm>
        <a:graphic>
          <a:graphicData uri="http://schemas.openxmlformats.org/drawingml/2006/table">
            <a:tbl>
              <a:tblPr/>
              <a:tblGrid>
                <a:gridCol w="2376487"/>
                <a:gridCol w="2087563"/>
                <a:gridCol w="1936750"/>
                <a:gridCol w="1947862"/>
              </a:tblGrid>
              <a:tr h="633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Beruf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Auszubildende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davon Frauen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Frauenanteil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6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Bürokaufleute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52.167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38.040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72,9 %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Kaufleute für Bürokommunikation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31.464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24.834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78,9 %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6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Fachangestellte für Bürokommunikation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2.607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2.061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ts val="160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Times" charset="0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79,0 %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541338" y="5311229"/>
            <a:ext cx="475138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1200" dirty="0"/>
              <a:t>Quelle: Bundesinstitut für </a:t>
            </a:r>
            <a:r>
              <a:rPr lang="de-DE" sz="1200" dirty="0" smtClean="0"/>
              <a:t>Berufsbildung, Stand 2011</a:t>
            </a:r>
            <a:endParaRPr lang="de-DE" sz="1200" dirty="0"/>
          </a:p>
        </p:txBody>
      </p:sp>
      <p:pic>
        <p:nvPicPr>
          <p:cNvPr id="8194" name="Picture 2" descr="O:\Zusammenarbeit\Fotos und Grafiken\Symbole\Fotolia_Foto_Jan Prch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311229"/>
            <a:ext cx="2016224" cy="134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33400" y="5486400"/>
            <a:ext cx="8458200" cy="60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endParaRPr lang="de-DE" sz="2000"/>
          </a:p>
          <a:p>
            <a:pPr>
              <a:spcBef>
                <a:spcPct val="50000"/>
              </a:spcBef>
              <a:buFontTx/>
              <a:buNone/>
            </a:pPr>
            <a:endParaRPr lang="de-DE" sz="90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48680"/>
            <a:ext cx="6019800" cy="333425"/>
          </a:xfrm>
          <a:noFill/>
        </p:spPr>
        <p:txBody>
          <a:bodyPr/>
          <a:lstStyle/>
          <a:p>
            <a:pPr eaLnBrk="1" hangingPunct="1"/>
            <a:r>
              <a:rPr lang="de-DE" dirty="0" smtClean="0">
                <a:solidFill>
                  <a:schemeClr val="bg1"/>
                </a:solidFill>
              </a:rPr>
              <a:t>Neue berufliche Anforderungen</a:t>
            </a:r>
          </a:p>
        </p:txBody>
      </p:sp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47800"/>
            <a:ext cx="8151813" cy="484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6480175" cy="330200"/>
          </a:xfrm>
        </p:spPr>
        <p:txBody>
          <a:bodyPr/>
          <a:lstStyle/>
          <a:p>
            <a:pPr eaLnBrk="1" hangingPunct="1"/>
            <a:r>
              <a:rPr lang="de-DE" sz="2000" smtClean="0">
                <a:solidFill>
                  <a:schemeClr val="bg1"/>
                </a:solidFill>
              </a:rPr>
              <a:t>Grundlage Prozessorientierung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41425"/>
            <a:ext cx="5400675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55650" y="6308725"/>
            <a:ext cx="45370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1000"/>
              <a:t>Quelle: Gaitanides et al., Prozessmanagement, 1994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6011863" y="2492375"/>
            <a:ext cx="2952750" cy="280767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72000" tIns="72000" rIns="72000" bIns="72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2000" b="1" dirty="0">
                <a:solidFill>
                  <a:schemeClr val="bg1"/>
                </a:solidFill>
              </a:rPr>
              <a:t>Prozesse Büroberuf</a:t>
            </a:r>
          </a:p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1800" b="1" dirty="0"/>
              <a:t>Unternehmensprozess-ebene:</a:t>
            </a:r>
          </a:p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1800" dirty="0"/>
              <a:t>Geschäftsprozesse</a:t>
            </a:r>
          </a:p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1800" b="1" dirty="0"/>
              <a:t>Arbeitsprozessebene:</a:t>
            </a:r>
          </a:p>
          <a:p>
            <a:pPr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1800" dirty="0"/>
              <a:t>Büroprozesse</a:t>
            </a:r>
          </a:p>
          <a:p>
            <a:pPr eaLnBrk="1" hangingPunct="1">
              <a:spcBef>
                <a:spcPct val="50000"/>
              </a:spcBef>
              <a:buFont typeface="Times" charset="0"/>
              <a:buNone/>
            </a:pPr>
            <a:endParaRPr lang="de-DE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399462" cy="330200"/>
          </a:xfrm>
        </p:spPr>
        <p:txBody>
          <a:bodyPr/>
          <a:lstStyle/>
          <a:p>
            <a:pPr eaLnBrk="1" hangingPunct="1"/>
            <a:r>
              <a:rPr lang="de-DE" dirty="0" smtClean="0">
                <a:solidFill>
                  <a:schemeClr val="bg1"/>
                </a:solidFill>
              </a:rPr>
              <a:t>Der neue Büroberuf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509120"/>
            <a:ext cx="8348662" cy="1872208"/>
          </a:xfrm>
        </p:spPr>
        <p:txBody>
          <a:bodyPr/>
          <a:lstStyle/>
          <a:p>
            <a:pPr eaLnBrk="1" hangingPunct="1"/>
            <a:r>
              <a:rPr lang="de-DE" dirty="0" smtClean="0"/>
              <a:t>Dreijährige Ausbildungszeit</a:t>
            </a:r>
          </a:p>
          <a:p>
            <a:pPr eaLnBrk="1" hangingPunct="1"/>
            <a:r>
              <a:rPr lang="de-DE" dirty="0" smtClean="0"/>
              <a:t>Differenzierung mit Wahlqualifikationen und Zusatzqualifikation</a:t>
            </a:r>
          </a:p>
          <a:p>
            <a:pPr eaLnBrk="1" hangingPunct="1"/>
            <a:r>
              <a:rPr lang="de-DE" dirty="0" smtClean="0"/>
              <a:t>Gestreckte Abschlussprüfung wird erprobt</a:t>
            </a:r>
          </a:p>
          <a:p>
            <a:pPr eaLnBrk="1" hangingPunct="1"/>
            <a:r>
              <a:rPr lang="de-DE" dirty="0" smtClean="0"/>
              <a:t>Ab 01. August 2014: Ausbildung im neuen Beruf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530648" y="1556792"/>
            <a:ext cx="6552728" cy="461665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b="1" dirty="0" smtClean="0">
                <a:solidFill>
                  <a:schemeClr val="bg1"/>
                </a:solidFill>
              </a:rPr>
              <a:t>Kauffrau / Kaufmann für Büromanagement</a:t>
            </a:r>
            <a:endParaRPr lang="de-DE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O:\Zusammenarbeit\Fotos und Grafiken\Menschen, Gesichter\junge_frau_it_auremar_Foto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44" y="2145515"/>
            <a:ext cx="3221372" cy="214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39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Rectangle 3"/>
          <p:cNvSpPr>
            <a:spLocks noChangeArrowheads="1"/>
          </p:cNvSpPr>
          <p:nvPr/>
        </p:nvSpPr>
        <p:spPr bwMode="auto">
          <a:xfrm>
            <a:off x="2982839" y="4933584"/>
            <a:ext cx="3159274" cy="71960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Integrative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Fertigkeiten</a:t>
            </a:r>
            <a:r>
              <a:rPr lang="de-DE" sz="1200" b="1" dirty="0">
                <a:solidFill>
                  <a:schemeClr val="bg1"/>
                </a:solidFill>
              </a:rPr>
              <a:t>, Kenntnisse und Fähigkeiten</a:t>
            </a:r>
          </a:p>
        </p:txBody>
      </p:sp>
      <p:sp>
        <p:nvSpPr>
          <p:cNvPr id="202757" name="Text Box 5"/>
          <p:cNvSpPr txBox="1">
            <a:spLocks noChangeArrowheads="1"/>
          </p:cNvSpPr>
          <p:nvPr/>
        </p:nvSpPr>
        <p:spPr bwMode="auto">
          <a:xfrm>
            <a:off x="0" y="3572569"/>
            <a:ext cx="9144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None/>
            </a:pPr>
            <a:r>
              <a:rPr lang="de-DE" sz="1600" b="1" dirty="0">
                <a:solidFill>
                  <a:schemeClr val="hlink"/>
                </a:solidFill>
              </a:rPr>
              <a:t/>
            </a:r>
            <a:br>
              <a:rPr lang="de-DE" sz="1600" b="1" dirty="0">
                <a:solidFill>
                  <a:schemeClr val="hlink"/>
                </a:solidFill>
              </a:rPr>
            </a:br>
            <a:r>
              <a:rPr lang="de-DE" sz="1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( 3 Jahre )</a:t>
            </a:r>
          </a:p>
        </p:txBody>
      </p:sp>
      <p:sp>
        <p:nvSpPr>
          <p:cNvPr id="202758" name="Rectangle 6"/>
          <p:cNvSpPr>
            <a:spLocks noChangeArrowheads="1"/>
          </p:cNvSpPr>
          <p:nvPr/>
        </p:nvSpPr>
        <p:spPr bwMode="auto">
          <a:xfrm>
            <a:off x="2987526" y="5653192"/>
            <a:ext cx="3168650" cy="719932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/>
              <a:t>Wahlqualifikationen</a:t>
            </a:r>
            <a:endParaRPr lang="de-DE" sz="1200" b="1" dirty="0"/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0" y="137280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sz="2400" b="1" dirty="0" smtClean="0">
                <a:solidFill>
                  <a:srgbClr val="FF3300"/>
                </a:solidFill>
              </a:rPr>
              <a:t>bisher</a:t>
            </a:r>
            <a:endParaRPr lang="de-DE" sz="2400" b="1" dirty="0">
              <a:solidFill>
                <a:srgbClr val="FF3300"/>
              </a:solidFill>
            </a:endParaRPr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0" y="338893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sz="2000" b="1" dirty="0" smtClean="0">
                <a:solidFill>
                  <a:srgbClr val="FF3300"/>
                </a:solidFill>
              </a:rPr>
              <a:t>neu</a:t>
            </a:r>
            <a:endParaRPr lang="de-DE" sz="2000" b="1" dirty="0">
              <a:solidFill>
                <a:srgbClr val="FF3300"/>
              </a:solidFill>
            </a:endParaRPr>
          </a:p>
        </p:txBody>
      </p:sp>
      <p:sp>
        <p:nvSpPr>
          <p:cNvPr id="18441" name="Text Box 10"/>
          <p:cNvSpPr txBox="1">
            <a:spLocks noChangeArrowheads="1"/>
          </p:cNvSpPr>
          <p:nvPr/>
        </p:nvSpPr>
        <p:spPr bwMode="auto">
          <a:xfrm>
            <a:off x="684213" y="1949067"/>
            <a:ext cx="2546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sz="1800" dirty="0"/>
              <a:t>Kaufmann/Kauffrau für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800" dirty="0"/>
              <a:t>Bürokommunikation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800" dirty="0"/>
              <a:t>(3 Jahre)</a:t>
            </a:r>
            <a:endParaRPr lang="de-DE" sz="1200" dirty="0"/>
          </a:p>
        </p:txBody>
      </p:sp>
      <p:sp>
        <p:nvSpPr>
          <p:cNvPr id="18442" name="Text Box 11"/>
          <p:cNvSpPr txBox="1">
            <a:spLocks noChangeArrowheads="1"/>
          </p:cNvSpPr>
          <p:nvPr/>
        </p:nvSpPr>
        <p:spPr bwMode="auto">
          <a:xfrm>
            <a:off x="3203575" y="1949067"/>
            <a:ext cx="31460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sz="1800" dirty="0"/>
              <a:t>Bürokaufmann/Bürokauffrau</a:t>
            </a:r>
          </a:p>
          <a:p>
            <a:pPr eaLnBrk="1" hangingPunct="1">
              <a:spcBef>
                <a:spcPct val="0"/>
              </a:spcBef>
            </a:pPr>
            <a:endParaRPr lang="de-DE" sz="1800" dirty="0"/>
          </a:p>
          <a:p>
            <a:pPr eaLnBrk="1" hangingPunct="1">
              <a:spcBef>
                <a:spcPct val="0"/>
              </a:spcBef>
              <a:buNone/>
            </a:pPr>
            <a:r>
              <a:rPr lang="de-DE" sz="1800" dirty="0"/>
              <a:t>	</a:t>
            </a:r>
            <a:r>
              <a:rPr lang="de-DE" sz="1800" dirty="0" smtClean="0"/>
              <a:t>(</a:t>
            </a:r>
            <a:r>
              <a:rPr lang="de-DE" sz="1800" dirty="0"/>
              <a:t>3 Jahre)</a:t>
            </a:r>
            <a:endParaRPr lang="de-DE" sz="1000" b="1" dirty="0"/>
          </a:p>
        </p:txBody>
      </p:sp>
      <p:sp>
        <p:nvSpPr>
          <p:cNvPr id="18443" name="Text Box 12"/>
          <p:cNvSpPr txBox="1">
            <a:spLocks noChangeArrowheads="1"/>
          </p:cNvSpPr>
          <p:nvPr/>
        </p:nvSpPr>
        <p:spPr bwMode="auto">
          <a:xfrm>
            <a:off x="6372225" y="1949067"/>
            <a:ext cx="23038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sz="1800" dirty="0"/>
              <a:t>Fachangestellte/r für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de-DE" sz="1800" dirty="0"/>
              <a:t>Bürokommunikation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de-DE" sz="1800" dirty="0"/>
              <a:t> </a:t>
            </a:r>
            <a:r>
              <a:rPr lang="de-DE" sz="1800" dirty="0" smtClean="0"/>
              <a:t>        </a:t>
            </a:r>
            <a:r>
              <a:rPr lang="de-DE" sz="1800" dirty="0"/>
              <a:t>(3 Jahre)</a:t>
            </a:r>
            <a:endParaRPr lang="de-DE" sz="1000" b="1" dirty="0"/>
          </a:p>
        </p:txBody>
      </p:sp>
      <p:sp>
        <p:nvSpPr>
          <p:cNvPr id="18444" name="Line 13"/>
          <p:cNvSpPr>
            <a:spLocks noChangeShapeType="1"/>
          </p:cNvSpPr>
          <p:nvPr/>
        </p:nvSpPr>
        <p:spPr bwMode="auto">
          <a:xfrm>
            <a:off x="684213" y="2885692"/>
            <a:ext cx="784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8445" name="Line 14"/>
          <p:cNvSpPr>
            <a:spLocks noChangeShapeType="1"/>
          </p:cNvSpPr>
          <p:nvPr/>
        </p:nvSpPr>
        <p:spPr bwMode="auto">
          <a:xfrm>
            <a:off x="684213" y="1804605"/>
            <a:ext cx="784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8446" name="Line 15"/>
          <p:cNvSpPr>
            <a:spLocks noChangeShapeType="1"/>
          </p:cNvSpPr>
          <p:nvPr/>
        </p:nvSpPr>
        <p:spPr bwMode="auto">
          <a:xfrm>
            <a:off x="3203575" y="1804605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8447" name="Line 16"/>
          <p:cNvSpPr>
            <a:spLocks noChangeShapeType="1"/>
          </p:cNvSpPr>
          <p:nvPr/>
        </p:nvSpPr>
        <p:spPr bwMode="auto">
          <a:xfrm>
            <a:off x="6300788" y="1804605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8448" name="Text Box 17"/>
          <p:cNvSpPr txBox="1">
            <a:spLocks noChangeArrowheads="1"/>
          </p:cNvSpPr>
          <p:nvPr/>
        </p:nvSpPr>
        <p:spPr bwMode="auto">
          <a:xfrm>
            <a:off x="1455738" y="2760280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de-DE" sz="1800"/>
          </a:p>
        </p:txBody>
      </p:sp>
      <p:sp>
        <p:nvSpPr>
          <p:cNvPr id="202770" name="Line 18"/>
          <p:cNvSpPr>
            <a:spLocks noChangeShapeType="1"/>
          </p:cNvSpPr>
          <p:nvPr/>
        </p:nvSpPr>
        <p:spPr bwMode="auto">
          <a:xfrm>
            <a:off x="1547813" y="3028567"/>
            <a:ext cx="2376487" cy="649288"/>
          </a:xfrm>
          <a:prstGeom prst="line">
            <a:avLst/>
          </a:prstGeom>
          <a:noFill/>
          <a:ln w="127000">
            <a:solidFill>
              <a:srgbClr val="142A5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2771" name="Line 19"/>
          <p:cNvSpPr>
            <a:spLocks noChangeShapeType="1"/>
          </p:cNvSpPr>
          <p:nvPr/>
        </p:nvSpPr>
        <p:spPr bwMode="auto">
          <a:xfrm flipH="1">
            <a:off x="5292725" y="3028567"/>
            <a:ext cx="2447925" cy="649288"/>
          </a:xfrm>
          <a:prstGeom prst="line">
            <a:avLst/>
          </a:prstGeom>
          <a:noFill/>
          <a:ln w="127000">
            <a:solidFill>
              <a:srgbClr val="142A5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2772" name="Line 20"/>
          <p:cNvSpPr>
            <a:spLocks noChangeShapeType="1"/>
          </p:cNvSpPr>
          <p:nvPr/>
        </p:nvSpPr>
        <p:spPr bwMode="auto">
          <a:xfrm>
            <a:off x="4572000" y="2957130"/>
            <a:ext cx="0" cy="503237"/>
          </a:xfrm>
          <a:prstGeom prst="line">
            <a:avLst/>
          </a:prstGeom>
          <a:noFill/>
          <a:ln w="127000">
            <a:solidFill>
              <a:srgbClr val="142A5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 bwMode="auto">
          <a:xfrm>
            <a:off x="2987675" y="4365103"/>
            <a:ext cx="3168650" cy="2160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2982839" y="4226915"/>
            <a:ext cx="3168648" cy="706669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Berufsprofilgebende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/>
              <a:t>Fe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rtigkeiten, Kenntnisse und Fähigkeiten</a:t>
            </a:r>
            <a:endParaRPr kumimoji="0" lang="de-DE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396081" y="506512"/>
            <a:ext cx="6480175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b="1" dirty="0" smtClean="0">
                <a:solidFill>
                  <a:schemeClr val="bg1"/>
                </a:solidFill>
              </a:rPr>
              <a:t>Konzept Büroberufe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136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5" grpId="0" animBg="1"/>
      <p:bldP spid="202757" grpId="0"/>
      <p:bldP spid="202758" grpId="0" animBg="1"/>
      <p:bldP spid="202761" grpId="0"/>
      <p:bldP spid="202770" grpId="0" animBg="1"/>
      <p:bldP spid="202771" grpId="0" animBg="1"/>
      <p:bldP spid="20277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23850" y="2695575"/>
            <a:ext cx="8640763" cy="178882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30000"/>
              </a:spcBef>
              <a:buFontTx/>
              <a:buNone/>
            </a:pPr>
            <a:endParaRPr lang="de-DE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b="1" dirty="0"/>
              <a:t>Geschäftsprozesse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sz="1600" b="1" dirty="0"/>
              <a:t>Kundenbeziehungsprozesse – </a:t>
            </a:r>
            <a:r>
              <a:rPr lang="de-DE" sz="1600" b="1" dirty="0" smtClean="0"/>
              <a:t>Auftragssteuerung und Nachbereitung – Beschaffung von Material und externen Dienstleistungen </a:t>
            </a:r>
            <a:r>
              <a:rPr lang="de-DE" sz="1600" b="1" dirty="0"/>
              <a:t>– </a:t>
            </a:r>
            <a:r>
              <a:rPr lang="de-DE" sz="1600" b="1" dirty="0" smtClean="0"/>
              <a:t>Personalbezogene </a:t>
            </a:r>
            <a:r>
              <a:rPr lang="de-DE" sz="1600" b="1" dirty="0"/>
              <a:t>Aufgaben – Kaufmännische </a:t>
            </a:r>
            <a:r>
              <a:rPr lang="de-DE" sz="1600" b="1" dirty="0" smtClean="0"/>
              <a:t>Steuerung</a:t>
            </a:r>
            <a:endParaRPr lang="de-DE" sz="16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de-DE" sz="1600" b="1" dirty="0"/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323850" y="1341438"/>
            <a:ext cx="8640763" cy="135421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b="1" dirty="0"/>
              <a:t>Büroprozesse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sz="1600" b="1" dirty="0" smtClean="0"/>
              <a:t>Informationsmanagement </a:t>
            </a:r>
            <a:r>
              <a:rPr lang="de-DE" sz="1600" b="1" dirty="0"/>
              <a:t>– </a:t>
            </a:r>
            <a:r>
              <a:rPr lang="de-DE" sz="1600" b="1" dirty="0" smtClean="0"/>
              <a:t>Informationsverarbeitung – Bürowirtschaftlich </a:t>
            </a:r>
            <a:r>
              <a:rPr lang="de-DE" sz="1600" b="1" dirty="0"/>
              <a:t>Abläufe – Koordinations- und Organisationsaufgaben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de-DE" sz="1600" b="1" dirty="0"/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323850" y="609758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4211638" y="6169025"/>
            <a:ext cx="1873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sz="1600" b="1"/>
              <a:t>36 Monate</a:t>
            </a:r>
          </a:p>
        </p:txBody>
      </p:sp>
      <p:sp>
        <p:nvSpPr>
          <p:cNvPr id="11270" name="Line 12"/>
          <p:cNvSpPr>
            <a:spLocks noChangeShapeType="1"/>
          </p:cNvSpPr>
          <p:nvPr/>
        </p:nvSpPr>
        <p:spPr bwMode="auto">
          <a:xfrm>
            <a:off x="323850" y="594836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323850" y="4392628"/>
            <a:ext cx="8640763" cy="1052596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b="1" dirty="0">
                <a:solidFill>
                  <a:schemeClr val="bg1"/>
                </a:solidFill>
              </a:rPr>
              <a:t>Integrative Fertigkeiten, Kenntnisse und Fähigkeiten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sz="1600" b="1" dirty="0" smtClean="0">
                <a:solidFill>
                  <a:schemeClr val="bg1"/>
                </a:solidFill>
              </a:rPr>
              <a:t>Ausbildungsbetrieb </a:t>
            </a:r>
            <a:r>
              <a:rPr lang="de-DE" sz="1600" b="1" dirty="0">
                <a:solidFill>
                  <a:schemeClr val="bg1"/>
                </a:solidFill>
              </a:rPr>
              <a:t>– Arbeitsorganisation – Information, Kommunikation, Kooperation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sz="1600" dirty="0"/>
          </a:p>
        </p:txBody>
      </p:sp>
      <p:sp>
        <p:nvSpPr>
          <p:cNvPr id="79888" name="Text Box 16"/>
          <p:cNvSpPr txBox="1">
            <a:spLocks noChangeArrowheads="1"/>
          </p:cNvSpPr>
          <p:nvPr/>
        </p:nvSpPr>
        <p:spPr bwMode="auto">
          <a:xfrm>
            <a:off x="323850" y="5402263"/>
            <a:ext cx="8640763" cy="547687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 typeface="Times" charset="0"/>
              <a:buNone/>
            </a:pPr>
            <a:endParaRPr lang="de-DE" b="1" dirty="0"/>
          </a:p>
          <a:p>
            <a:pPr algn="ctr" eaLnBrk="1" hangingPunct="1">
              <a:spcBef>
                <a:spcPct val="50000"/>
              </a:spcBef>
              <a:buFont typeface="Times" charset="0"/>
              <a:buNone/>
            </a:pPr>
            <a:r>
              <a:rPr lang="de-DE" b="1" dirty="0"/>
              <a:t>Mindestens 2 Wahlqualifikationen a. 5 Monate</a:t>
            </a:r>
          </a:p>
        </p:txBody>
      </p:sp>
      <p:sp>
        <p:nvSpPr>
          <p:cNvPr id="11273" name="Rectangle 17"/>
          <p:cNvSpPr>
            <a:spLocks noChangeArrowheads="1"/>
          </p:cNvSpPr>
          <p:nvPr/>
        </p:nvSpPr>
        <p:spPr bwMode="auto">
          <a:xfrm>
            <a:off x="323850" y="476250"/>
            <a:ext cx="6480175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b="1" dirty="0" smtClean="0">
                <a:solidFill>
                  <a:schemeClr val="bg1"/>
                </a:solidFill>
              </a:rPr>
              <a:t>Konzept Büromanagement</a:t>
            </a:r>
            <a:endParaRPr lang="de-DE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animBg="1"/>
      <p:bldP spid="79879" grpId="0" animBg="1"/>
      <p:bldP spid="79881" grpId="0" animBg="1"/>
      <p:bldP spid="79882" grpId="0"/>
      <p:bldP spid="79886" grpId="0" animBg="1"/>
      <p:bldP spid="798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23850" y="2005013"/>
            <a:ext cx="8640763" cy="66992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dirty="0"/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dirty="0"/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de-DE" b="1" dirty="0"/>
              <a:t>Geschäftsprozesse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b="1" dirty="0"/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sz="1600" b="1" dirty="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1341438"/>
            <a:ext cx="8640763" cy="66992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dirty="0"/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dirty="0"/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r>
              <a:rPr lang="de-DE" b="1" dirty="0"/>
              <a:t>Büroprozesse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b="1" dirty="0"/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sz="1600" dirty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323850" y="6097588"/>
            <a:ext cx="8640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812088" y="6165850"/>
            <a:ext cx="11525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sz="1600" b="1"/>
              <a:t>36 Monate</a:t>
            </a: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323850" y="594836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23850" y="2636838"/>
            <a:ext cx="8640763" cy="683264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b="1" dirty="0">
                <a:solidFill>
                  <a:schemeClr val="bg1"/>
                </a:solidFill>
              </a:rPr>
              <a:t>Integrative Fertigkeiten, Kenntnisse und Fähigkeiten</a:t>
            </a: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  <a:buFontTx/>
              <a:buNone/>
            </a:pPr>
            <a:endParaRPr lang="de-DE" sz="1600" b="1" dirty="0"/>
          </a:p>
        </p:txBody>
      </p:sp>
      <p:sp>
        <p:nvSpPr>
          <p:cNvPr id="93193" name="Oval 9"/>
          <p:cNvSpPr>
            <a:spLocks noChangeArrowheads="1"/>
          </p:cNvSpPr>
          <p:nvPr/>
        </p:nvSpPr>
        <p:spPr bwMode="auto">
          <a:xfrm>
            <a:off x="6012160" y="1628775"/>
            <a:ext cx="1296144" cy="792163"/>
          </a:xfrm>
          <a:prstGeom prst="ellips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buFont typeface="Times" charset="0"/>
              <a:buNone/>
            </a:pPr>
            <a:r>
              <a:rPr lang="de-DE" sz="2000" dirty="0">
                <a:solidFill>
                  <a:schemeClr val="bg1"/>
                </a:solidFill>
                <a:latin typeface="+mj-lt"/>
              </a:rPr>
              <a:t>Einkauf</a:t>
            </a:r>
          </a:p>
        </p:txBody>
      </p:sp>
      <p:sp>
        <p:nvSpPr>
          <p:cNvPr id="93195" name="Oval 11"/>
          <p:cNvSpPr>
            <a:spLocks noChangeArrowheads="1"/>
          </p:cNvSpPr>
          <p:nvPr/>
        </p:nvSpPr>
        <p:spPr bwMode="auto">
          <a:xfrm>
            <a:off x="3000376" y="1629172"/>
            <a:ext cx="1716088" cy="647700"/>
          </a:xfrm>
          <a:prstGeom prst="ellips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buFont typeface="Times" charset="0"/>
              <a:buNone/>
            </a:pPr>
            <a:r>
              <a:rPr lang="de-DE" sz="2000" dirty="0">
                <a:solidFill>
                  <a:schemeClr val="bg1"/>
                </a:solidFill>
                <a:latin typeface="+mj-lt"/>
              </a:rPr>
              <a:t>Sekretariat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xy</a:t>
            </a:r>
            <a:endParaRPr lang="de-DE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3197" name="Oval 13"/>
          <p:cNvSpPr>
            <a:spLocks noChangeArrowheads="1"/>
          </p:cNvSpPr>
          <p:nvPr/>
        </p:nvSpPr>
        <p:spPr bwMode="auto">
          <a:xfrm>
            <a:off x="7380311" y="1628775"/>
            <a:ext cx="1584177" cy="792162"/>
          </a:xfrm>
          <a:prstGeom prst="ellips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>
              <a:buFont typeface="Times" charset="0"/>
              <a:buNone/>
            </a:pPr>
            <a:r>
              <a:rPr lang="de-DE" sz="1800" dirty="0" smtClean="0">
                <a:solidFill>
                  <a:schemeClr val="bg1"/>
                </a:solidFill>
                <a:latin typeface="+mn-lt"/>
              </a:rPr>
              <a:t>Zusatz-</a:t>
            </a:r>
            <a:r>
              <a:rPr lang="de-DE" sz="1800" dirty="0">
                <a:solidFill>
                  <a:schemeClr val="bg1"/>
                </a:solidFill>
                <a:latin typeface="+mn-lt"/>
              </a:rPr>
              <a:t/>
            </a:r>
            <a:br>
              <a:rPr lang="de-DE" sz="1800" dirty="0">
                <a:solidFill>
                  <a:schemeClr val="bg1"/>
                </a:solidFill>
                <a:latin typeface="+mn-lt"/>
              </a:rPr>
            </a:br>
            <a:r>
              <a:rPr lang="de-DE" sz="1800" dirty="0" err="1">
                <a:solidFill>
                  <a:schemeClr val="bg1"/>
                </a:solidFill>
                <a:latin typeface="+mn-lt"/>
              </a:rPr>
              <a:t>q</a:t>
            </a:r>
            <a:r>
              <a:rPr lang="de-DE" sz="1800" dirty="0" err="1" smtClean="0">
                <a:solidFill>
                  <a:schemeClr val="bg1"/>
                </a:solidFill>
                <a:latin typeface="+mn-lt"/>
              </a:rPr>
              <a:t>ualifikation</a:t>
            </a:r>
            <a:endParaRPr lang="de-DE" sz="1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4643438" y="5949950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3563938" y="6165850"/>
            <a:ext cx="11525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sz="1600" b="1"/>
              <a:t>18 Monate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34988" y="5149255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Personalwirtschaft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18" name="Rectangle 4" descr="Vertikal dunkel"/>
          <p:cNvSpPr>
            <a:spLocks noChangeArrowheads="1"/>
          </p:cNvSpPr>
          <p:nvPr/>
        </p:nvSpPr>
        <p:spPr bwMode="auto">
          <a:xfrm>
            <a:off x="7137400" y="5157192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Öffentliche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Finanzwirtschaft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2208213" y="5157192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Assistenz und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Sekretariat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2208213" y="4371380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>
                <a:solidFill>
                  <a:schemeClr val="bg1"/>
                </a:solidFill>
              </a:rPr>
              <a:t>Kaufmännische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>
                <a:solidFill>
                  <a:schemeClr val="bg1"/>
                </a:solidFill>
              </a:rPr>
              <a:t>Steuerung und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>
                <a:solidFill>
                  <a:schemeClr val="bg1"/>
                </a:solidFill>
              </a:rPr>
              <a:t>Kontrolle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534988" y="4357092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de-DE" sz="1200" dirty="0"/>
          </a:p>
          <a:p>
            <a:pPr algn="ctr" eaLnBrk="1" hangingPunct="1">
              <a:spcBef>
                <a:spcPct val="0"/>
              </a:spcBef>
            </a:pPr>
            <a:endParaRPr lang="de-DE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>
                <a:solidFill>
                  <a:schemeClr val="bg1"/>
                </a:solidFill>
              </a:rPr>
              <a:t>Auftragssteuerung</a:t>
            </a:r>
            <a:r>
              <a:rPr lang="de-DE" sz="1200" b="1" dirty="0" smtClean="0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>
                <a:solidFill>
                  <a:schemeClr val="bg1"/>
                </a:solidFill>
              </a:rPr>
              <a:t>u</a:t>
            </a:r>
            <a:r>
              <a:rPr lang="de-DE" sz="1200" b="1" dirty="0" smtClean="0">
                <a:solidFill>
                  <a:schemeClr val="bg1"/>
                </a:solidFill>
              </a:rPr>
              <a:t>nd -koordinierung</a:t>
            </a:r>
            <a:endParaRPr lang="de-DE" sz="12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</a:pPr>
            <a:endParaRPr lang="de-DE" sz="12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</a:pPr>
            <a:endParaRPr lang="de-DE" sz="1200" b="1" dirty="0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3851275" y="4371380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Kaufmännische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Abläufe in kleinen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und mittleren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Unternehmen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7137400" y="4371380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Marketing und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Vertrieb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3851275" y="5157192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Öffentlichkeitsarbeit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>
                <a:solidFill>
                  <a:schemeClr val="bg1"/>
                </a:solidFill>
              </a:rPr>
              <a:t>u</a:t>
            </a:r>
            <a:r>
              <a:rPr lang="de-DE" sz="1200" b="1" dirty="0" smtClean="0">
                <a:solidFill>
                  <a:schemeClr val="bg1"/>
                </a:solidFill>
              </a:rPr>
              <a:t>nd Veranstaltungs-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management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5494338" y="5157192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de-DE" sz="1200" dirty="0"/>
          </a:p>
          <a:p>
            <a:pPr algn="ctr" eaLnBrk="1" hangingPunct="1">
              <a:spcBef>
                <a:spcPct val="0"/>
              </a:spcBef>
            </a:pPr>
            <a:endParaRPr lang="de-DE" sz="1200" b="1" dirty="0" smtClean="0"/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Verwaltung und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Recht</a:t>
            </a:r>
            <a:endParaRPr lang="de-DE" sz="12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</a:pPr>
            <a:endParaRPr lang="de-DE" sz="1200" b="1" dirty="0"/>
          </a:p>
          <a:p>
            <a:pPr algn="ctr" eaLnBrk="1" hangingPunct="1">
              <a:spcBef>
                <a:spcPct val="0"/>
              </a:spcBef>
            </a:pPr>
            <a:endParaRPr lang="de-DE" sz="1200" b="1" dirty="0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5494338" y="4371380"/>
            <a:ext cx="15843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de-DE" sz="1200" dirty="0"/>
          </a:p>
          <a:p>
            <a:pPr algn="ctr" eaLnBrk="1" hangingPunct="1">
              <a:spcBef>
                <a:spcPct val="0"/>
              </a:spcBef>
            </a:pPr>
            <a:endParaRPr lang="de-DE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sz="1200" b="1" dirty="0" smtClean="0">
                <a:solidFill>
                  <a:schemeClr val="bg1"/>
                </a:solidFill>
              </a:rPr>
              <a:t>Einkauf und Logistik</a:t>
            </a:r>
            <a:endParaRPr lang="de-DE" sz="12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</a:pPr>
            <a:endParaRPr lang="de-DE" sz="12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</a:pPr>
            <a:endParaRPr lang="de-DE" sz="1200" b="1" dirty="0"/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828179" y="3985121"/>
            <a:ext cx="74882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Auswahl von  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2 </a:t>
            </a: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Modulen (à 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fünf </a:t>
            </a: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Monate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) </a:t>
            </a:r>
            <a:endParaRPr kumimoji="0" 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827088" y="3552750"/>
            <a:ext cx="74882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Wahlqualifikationen </a:t>
            </a:r>
            <a:endParaRPr kumimoji="0" 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93196" name="Line 12"/>
          <p:cNvSpPr>
            <a:spLocks noChangeShapeType="1"/>
          </p:cNvSpPr>
          <p:nvPr/>
        </p:nvSpPr>
        <p:spPr bwMode="auto">
          <a:xfrm flipH="1">
            <a:off x="3000375" y="2276872"/>
            <a:ext cx="850900" cy="302433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323850" y="476250"/>
            <a:ext cx="6480175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b="1" dirty="0" smtClean="0">
                <a:solidFill>
                  <a:schemeClr val="bg1"/>
                </a:solidFill>
              </a:rPr>
              <a:t>Konzept Büromanagement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 flipH="1">
            <a:off x="7911863" y="2420938"/>
            <a:ext cx="215427" cy="208818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93194" name="Line 10"/>
          <p:cNvSpPr>
            <a:spLocks noChangeShapeType="1"/>
          </p:cNvSpPr>
          <p:nvPr/>
        </p:nvSpPr>
        <p:spPr bwMode="auto">
          <a:xfrm flipH="1">
            <a:off x="6300788" y="2420938"/>
            <a:ext cx="215427" cy="208818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3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3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3" grpId="0" animBg="1"/>
      <p:bldP spid="93195" grpId="0" animBg="1"/>
      <p:bldP spid="9319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93196" grpId="0" animBg="1"/>
      <p:bldP spid="30" grpId="0" animBg="1"/>
      <p:bldP spid="931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316670"/>
              </p:ext>
            </p:extLst>
          </p:nvPr>
        </p:nvGraphicFramePr>
        <p:xfrm>
          <a:off x="323528" y="1340768"/>
          <a:ext cx="8424935" cy="538484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93410"/>
                <a:gridCol w="5963331"/>
                <a:gridCol w="589398"/>
                <a:gridCol w="589398"/>
                <a:gridCol w="589398"/>
              </a:tblGrid>
              <a:tr h="587816">
                <a:tc>
                  <a:txBody>
                    <a:bodyPr/>
                    <a:lstStyle/>
                    <a:p>
                      <a:pPr algn="l"/>
                      <a:r>
                        <a:rPr lang="de-DE" sz="1600" dirty="0" smtClean="0"/>
                        <a:t>Lern-feld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1.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Aj</a:t>
                      </a:r>
                      <a:endParaRPr lang="de-DE" sz="16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2. </a:t>
                      </a:r>
                      <a:r>
                        <a:rPr lang="de-DE" sz="1600" dirty="0" err="1" smtClean="0"/>
                        <a:t>Aj</a:t>
                      </a:r>
                      <a:endParaRPr lang="de-DE" sz="16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3. </a:t>
                      </a:r>
                      <a:r>
                        <a:rPr lang="de-DE" sz="1600" dirty="0" err="1" smtClean="0"/>
                        <a:t>Aj</a:t>
                      </a:r>
                      <a:endParaRPr lang="de-DE" sz="16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87816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Die eigene Rolle</a:t>
                      </a:r>
                      <a:r>
                        <a:rPr lang="de-DE" sz="1600" baseline="0" dirty="0" smtClean="0"/>
                        <a:t> im Betrieb mitgestalten und den Betrieb repräsentieren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40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Büroprozesse</a:t>
                      </a:r>
                      <a:r>
                        <a:rPr lang="de-DE" sz="1600" baseline="0" dirty="0" smtClean="0"/>
                        <a:t> gestalten und Arbeitsvorgänge organisieren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3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Aufträge bearbeiten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6038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4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Sachgüter</a:t>
                      </a:r>
                      <a:r>
                        <a:rPr lang="de-DE" sz="1600" baseline="0" dirty="0" smtClean="0"/>
                        <a:t> und Dienstleistungen beschaffen, Verträge schließen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120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5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Kunden akquirieren und binden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6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Werteströme erfassen</a:t>
                      </a:r>
                      <a:r>
                        <a:rPr lang="de-DE" sz="1600" baseline="0" dirty="0" smtClean="0"/>
                        <a:t> und analysieren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7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Gesprächssituationen</a:t>
                      </a:r>
                      <a:r>
                        <a:rPr lang="de-DE" sz="1600" baseline="0" dirty="0" smtClean="0"/>
                        <a:t> bewältigen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40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8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Personalwirtschaftliche</a:t>
                      </a:r>
                      <a:r>
                        <a:rPr lang="de-DE" sz="1600" baseline="0" dirty="0" smtClean="0"/>
                        <a:t> Aufgaben wahrnehmen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9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Liquidität sichern und Finanzierung vorbereiten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80</a:t>
                      </a:r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10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Wertschöpfungsprozesse</a:t>
                      </a:r>
                      <a:r>
                        <a:rPr lang="de-DE" sz="1600" baseline="0" dirty="0" smtClean="0"/>
                        <a:t> erfolgsorientiert steuern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80</a:t>
                      </a:r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11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Geschäftsprozesse darstellen und optimieren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40</a:t>
                      </a:r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12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Veranstaltungen</a:t>
                      </a:r>
                      <a:r>
                        <a:rPr lang="de-DE" sz="1600" baseline="0" dirty="0" smtClean="0"/>
                        <a:t> und Geschäftsreisen organisieren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40</a:t>
                      </a:r>
                      <a:endParaRPr lang="de-DE" sz="1600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13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Ein Projekt planen und durchführen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40</a:t>
                      </a:r>
                      <a:endParaRPr lang="de-DE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hteck 2"/>
          <p:cNvSpPr/>
          <p:nvPr/>
        </p:nvSpPr>
        <p:spPr>
          <a:xfrm>
            <a:off x="323528" y="476672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b="1" dirty="0">
                <a:solidFill>
                  <a:schemeClr val="bg1"/>
                </a:solidFill>
              </a:rPr>
              <a:t>Lernfelder des Rahmenlehrplans</a:t>
            </a:r>
          </a:p>
        </p:txBody>
      </p:sp>
    </p:spTree>
    <p:extLst>
      <p:ext uri="{BB962C8B-B14F-4D97-AF65-F5344CB8AC3E}">
        <p14:creationId xmlns:p14="http://schemas.microsoft.com/office/powerpoint/2010/main" val="224343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7"/>
          <p:cNvSpPr>
            <a:spLocks noChangeArrowheads="1"/>
          </p:cNvSpPr>
          <p:nvPr/>
        </p:nvSpPr>
        <p:spPr bwMode="auto">
          <a:xfrm>
            <a:off x="323850" y="647303"/>
            <a:ext cx="6768430" cy="3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b="1" dirty="0">
                <a:solidFill>
                  <a:schemeClr val="bg1"/>
                </a:solidFill>
              </a:rPr>
              <a:t>Grundverordnung und </a:t>
            </a:r>
            <a:r>
              <a:rPr lang="de-DE" b="1" dirty="0" smtClean="0">
                <a:solidFill>
                  <a:schemeClr val="bg1"/>
                </a:solidFill>
              </a:rPr>
              <a:t>Erprobungsverordnung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95536" y="1556792"/>
            <a:ext cx="5904656" cy="4824536"/>
          </a:xfrm>
        </p:spPr>
        <p:txBody>
          <a:bodyPr/>
          <a:lstStyle/>
          <a:p>
            <a:r>
              <a:rPr lang="de-DE" sz="2000" dirty="0" smtClean="0"/>
              <a:t>Grundverordnung:</a:t>
            </a:r>
          </a:p>
          <a:p>
            <a:pPr lvl="1">
              <a:lnSpc>
                <a:spcPct val="100000"/>
              </a:lnSpc>
            </a:pPr>
            <a:r>
              <a:rPr lang="de-DE" sz="1800" dirty="0" smtClean="0"/>
              <a:t>Enthält </a:t>
            </a:r>
            <a:r>
              <a:rPr lang="de-DE" sz="1800" dirty="0"/>
              <a:t>alle Regelungen wie Berufsbild, </a:t>
            </a:r>
            <a:r>
              <a:rPr lang="de-DE" sz="1800" dirty="0" smtClean="0"/>
              <a:t>Berufsbezeichnung</a:t>
            </a:r>
            <a:r>
              <a:rPr lang="de-DE" sz="1800" dirty="0"/>
              <a:t>, Prüfungen (Zwischenprüfung, Abschlussprüfung), Bestehensregelung, Inkrafttreten usw. und ist </a:t>
            </a:r>
            <a:r>
              <a:rPr lang="de-DE" sz="1800" u="sng" dirty="0"/>
              <a:t>nicht</a:t>
            </a:r>
            <a:r>
              <a:rPr lang="de-DE" sz="1800" dirty="0"/>
              <a:t> befristet</a:t>
            </a:r>
          </a:p>
          <a:p>
            <a:r>
              <a:rPr lang="de-DE" sz="2000" dirty="0" smtClean="0"/>
              <a:t>Erprobungsverordnung:</a:t>
            </a:r>
          </a:p>
          <a:p>
            <a:pPr lvl="1">
              <a:lnSpc>
                <a:spcPct val="100000"/>
              </a:lnSpc>
            </a:pPr>
            <a:r>
              <a:rPr lang="de-DE" sz="1800" dirty="0" smtClean="0"/>
              <a:t>Enthält </a:t>
            </a:r>
            <a:r>
              <a:rPr lang="de-DE" sz="1800" dirty="0"/>
              <a:t>davon abweichende Regelungen, die befristet bis 31.07.2020 erprobt werden (Gestreckte Abschlussprüfung </a:t>
            </a:r>
            <a:r>
              <a:rPr lang="de-DE" sz="1800" dirty="0" smtClean="0"/>
              <a:t>und Zusatzqualifikation</a:t>
            </a:r>
            <a:r>
              <a:rPr lang="de-DE" sz="1800" dirty="0"/>
              <a:t>); bis zum 31.07.2020 begonnene Ausbildungsverhältnisse gelten weiter</a:t>
            </a:r>
          </a:p>
          <a:p>
            <a:r>
              <a:rPr lang="de-DE" sz="2000" dirty="0" smtClean="0"/>
              <a:t>Sachliche </a:t>
            </a:r>
            <a:r>
              <a:rPr lang="de-DE" sz="2000" dirty="0"/>
              <a:t>und Zeitliche </a:t>
            </a:r>
            <a:r>
              <a:rPr lang="de-DE" sz="2000" dirty="0" smtClean="0"/>
              <a:t>Gliederung:</a:t>
            </a:r>
          </a:p>
          <a:p>
            <a:pPr lvl="1"/>
            <a:r>
              <a:rPr lang="de-DE" sz="1800" dirty="0" smtClean="0"/>
              <a:t>Für </a:t>
            </a:r>
            <a:r>
              <a:rPr lang="de-DE" sz="1800" dirty="0"/>
              <a:t>beide Verordnungen inhaltsgleich</a:t>
            </a:r>
          </a:p>
          <a:p>
            <a:pPr>
              <a:tabLst>
                <a:tab pos="6273800" algn="l"/>
              </a:tabLst>
            </a:pPr>
            <a:endParaRPr lang="de-DE" dirty="0"/>
          </a:p>
        </p:txBody>
      </p:sp>
      <p:pic>
        <p:nvPicPr>
          <p:cNvPr id="3074" name="Picture 2" descr="O:\Zusammenarbeit\Fotos und Grafiken\Symbole\Symbole_Rechtsberatung\Fotolia_Foto_Manfred Ame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67212"/>
            <a:ext cx="2441847" cy="183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1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3850" y="476250"/>
            <a:ext cx="6480175" cy="30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sz="2000" b="1" dirty="0" smtClean="0">
                <a:solidFill>
                  <a:schemeClr val="bg1"/>
                </a:solidFill>
              </a:rPr>
              <a:t>Gestreckte Abschlussprüfung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721203" y="1412776"/>
            <a:ext cx="1402525" cy="100811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1095103" y="2296198"/>
            <a:ext cx="3024336" cy="1636858"/>
          </a:xfrm>
          <a:prstGeom prst="ellipse">
            <a:avLst/>
          </a:prstGeom>
          <a:solidFill>
            <a:srgbClr val="99CC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Prüfungsbereich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Informations-technisches Büromanagement</a:t>
            </a:r>
            <a:b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r>
              <a:rPr kumimoji="0" lang="de-DE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(25 %)</a:t>
            </a:r>
            <a:endParaRPr kumimoji="0" lang="de-DE" sz="1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5580112" y="1961901"/>
            <a:ext cx="2664296" cy="1323083"/>
          </a:xfrm>
          <a:prstGeom prst="ellipse">
            <a:avLst/>
          </a:prstGeom>
          <a:solidFill>
            <a:srgbClr val="99CC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Prüfungsbereich 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Kundenbeziehungsprozesse </a:t>
            </a:r>
            <a:b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r>
              <a:rPr kumimoji="0" lang="de-DE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(30 %)</a:t>
            </a:r>
            <a:endParaRPr kumimoji="0" lang="de-DE" sz="1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5652120" y="3574806"/>
            <a:ext cx="2844316" cy="1366362"/>
          </a:xfrm>
          <a:prstGeom prst="ellipse">
            <a:avLst/>
          </a:prstGeom>
          <a:solidFill>
            <a:srgbClr val="99CC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Prüfungsbereich 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Fachaufgabe in der Wahlqualifikation </a:t>
            </a:r>
            <a:r>
              <a:rPr kumimoji="0" lang="de-DE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/>
            </a:r>
            <a:br>
              <a:rPr kumimoji="0" lang="de-DE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r>
              <a:rPr kumimoji="0" lang="de-DE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(35 %)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5652120" y="5202261"/>
            <a:ext cx="2844316" cy="1323083"/>
          </a:xfrm>
          <a:prstGeom prst="ellipse">
            <a:avLst/>
          </a:prstGeom>
          <a:solidFill>
            <a:srgbClr val="99CC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Prüfungsbereich 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Wirtschafts- und Sozialkunde </a:t>
            </a:r>
            <a:b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r>
              <a:rPr kumimoji="0" lang="de-DE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(10%)</a:t>
            </a:r>
            <a:endParaRPr kumimoji="0" lang="de-DE" sz="1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00522" y="1279451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Teil 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1" kern="0" dirty="0" smtClean="0">
                <a:solidFill>
                  <a:sysClr val="windowText" lastClr="000000"/>
                </a:solidFill>
              </a:rPr>
              <a:t>Nach 18 Monaten, Inhalt der ersten 15 Monate</a:t>
            </a:r>
            <a:endParaRPr kumimoji="0" lang="de-DE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004048" y="1268760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Teil 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1" kern="0" dirty="0" smtClean="0">
                <a:solidFill>
                  <a:sysClr val="windowText" lastClr="000000"/>
                </a:solidFill>
              </a:rPr>
              <a:t>Am Ende der Ausbildung</a:t>
            </a:r>
            <a:endParaRPr kumimoji="0" lang="de-DE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6473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3850" y="476250"/>
            <a:ext cx="6480175" cy="30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sz="2000" b="1" dirty="0" smtClean="0">
                <a:solidFill>
                  <a:schemeClr val="bg1"/>
                </a:solidFill>
              </a:rPr>
              <a:t>Gestreckte Abschlussprüfung – Teil 1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5" name="Legende mit Pfeil nach unten 4"/>
          <p:cNvSpPr/>
          <p:nvPr/>
        </p:nvSpPr>
        <p:spPr bwMode="auto">
          <a:xfrm>
            <a:off x="467544" y="1357985"/>
            <a:ext cx="5184576" cy="1134911"/>
          </a:xfrm>
          <a:prstGeom prst="downArrowCallout">
            <a:avLst>
              <a:gd name="adj1" fmla="val 25000"/>
              <a:gd name="adj2" fmla="val 20301"/>
              <a:gd name="adj3" fmla="val 25000"/>
              <a:gd name="adj4" fmla="val 64977"/>
            </a:avLst>
          </a:prstGeom>
          <a:solidFill>
            <a:srgbClr val="6CB22C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Prüfungsbereich:</a:t>
            </a:r>
            <a:b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Informationstechnisches Büromanagement</a:t>
            </a:r>
          </a:p>
        </p:txBody>
      </p:sp>
      <p:sp>
        <p:nvSpPr>
          <p:cNvPr id="6" name="Rechteck 5"/>
          <p:cNvSpPr/>
          <p:nvPr/>
        </p:nvSpPr>
        <p:spPr bwMode="auto">
          <a:xfrm>
            <a:off x="467544" y="2604821"/>
            <a:ext cx="5184576" cy="2749087"/>
          </a:xfrm>
          <a:prstGeom prst="rect">
            <a:avLst/>
          </a:prstGeom>
          <a:solidFill>
            <a:srgbClr val="FFAB2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72000" tIns="46800" rIns="36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Fertigkeiten, Kenntnisse und Fähigkeiten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Der Prüfling soll nachweisen, dass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er  im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Rahmen eines ganzheitlichen Arbeitsauftrages Büro-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und Beschaffungsprozesse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organisieren und kundenorientiert bearbeiten kann. </a:t>
            </a:r>
            <a:endParaRPr kumimoji="0" lang="de-DE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/>
              <a:cs typeface="Times New Roman"/>
            </a:endParaRP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Dabei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soll er nachweisen, dass er unter Anwendung von Textverarbeitung sowie Tabellenkalkulation recherchieren, dokumentieren und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kalkulieren kann.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467544" y="5608653"/>
            <a:ext cx="5184576" cy="755143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0000" tIns="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erufstypische Aufgaben schriftlich 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computergestützt 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bearbeiten (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120 Min.) 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969" y="1412776"/>
            <a:ext cx="2944813" cy="293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89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3850" y="476250"/>
            <a:ext cx="6480175" cy="30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sz="2000" b="1" dirty="0" smtClean="0">
                <a:solidFill>
                  <a:schemeClr val="bg1"/>
                </a:solidFill>
              </a:rPr>
              <a:t>Gestreckte Abschlussprüfung – Teil 2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6" name="Legende mit Pfeil nach unten 5"/>
          <p:cNvSpPr/>
          <p:nvPr/>
        </p:nvSpPr>
        <p:spPr bwMode="auto">
          <a:xfrm>
            <a:off x="467544" y="1360920"/>
            <a:ext cx="5184576" cy="1134911"/>
          </a:xfrm>
          <a:prstGeom prst="downArrowCallout">
            <a:avLst>
              <a:gd name="adj1" fmla="val 25000"/>
              <a:gd name="adj2" fmla="val 20301"/>
              <a:gd name="adj3" fmla="val 25000"/>
              <a:gd name="adj4" fmla="val 64977"/>
            </a:avLst>
          </a:prstGeom>
          <a:solidFill>
            <a:srgbClr val="6CB22C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Prüfungsbereich 1: </a:t>
            </a:r>
            <a:b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Kundenbeziehungsprozesse </a:t>
            </a:r>
          </a:p>
        </p:txBody>
      </p:sp>
      <p:sp>
        <p:nvSpPr>
          <p:cNvPr id="7" name="Rechteck 6"/>
          <p:cNvSpPr/>
          <p:nvPr/>
        </p:nvSpPr>
        <p:spPr bwMode="auto">
          <a:xfrm>
            <a:off x="467544" y="2623405"/>
            <a:ext cx="5186436" cy="2418227"/>
          </a:xfrm>
          <a:prstGeom prst="rect">
            <a:avLst/>
          </a:prstGeom>
          <a:solidFill>
            <a:srgbClr val="FFAB2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72000" tIns="46800" rIns="36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Fertigkeiten, Kenntnisse und Fähigkeiten</a:t>
            </a: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Der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Prüfling soll nachweisen, dass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er komplexe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Arbeitsaufträge handlungsorientiert bearbeiten kann. </a:t>
            </a:r>
            <a:endParaRPr kumimoji="0" lang="de-DE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Dabei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soll er zeigen, dass er Aufträge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kundenorientiert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abwickeln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personalbezogene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Aufgaben wahrnehmen und </a:t>
            </a:r>
            <a:endParaRPr kumimoji="0" lang="de-DE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Instrumente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der kaufmännischen Steuerung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fallbezogen einsetzen kann.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467544" y="5301208"/>
            <a:ext cx="5186436" cy="755143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0000" tIns="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berufstypische Aufgaben schriftlich 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bearbeiten</a:t>
            </a:r>
            <a:b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(150 Min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.)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26641"/>
            <a:ext cx="2944813" cy="293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357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3850" y="476250"/>
            <a:ext cx="6480175" cy="30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sz="2000" b="1" dirty="0" smtClean="0">
                <a:solidFill>
                  <a:schemeClr val="bg1"/>
                </a:solidFill>
              </a:rPr>
              <a:t>Gestreckte Abschlussprüfung – Teil 2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4932041" y="4725144"/>
            <a:ext cx="4032448" cy="177080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0000" tIns="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Variante b) Fallbezogenes Fachgespräch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Zwei vom Prüfungsausschuss zur Wahl gestellte </a:t>
            </a:r>
            <a:r>
              <a:rPr kumimoji="0" lang="de-DE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praxisbezogene Fachaufgaben</a:t>
            </a:r>
            <a:r>
              <a:rPr lang="de-DE" sz="1200" b="1" kern="0" dirty="0">
                <a:solidFill>
                  <a:srgbClr val="FFFFFF"/>
                </a:solidFill>
              </a:rPr>
              <a:t> </a:t>
            </a:r>
            <a:r>
              <a:rPr lang="de-DE" sz="1200" b="1" kern="0" dirty="0" smtClean="0">
                <a:solidFill>
                  <a:srgbClr val="FFFFFF"/>
                </a:solidFill>
              </a:rPr>
              <a:t>aus </a:t>
            </a: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einer gewählten WQ;</a:t>
            </a:r>
            <a:r>
              <a:rPr lang="de-DE" sz="1200" b="1" kern="0" dirty="0" smtClean="0">
                <a:solidFill>
                  <a:srgbClr val="FFFFFF"/>
                </a:solidFill>
              </a:rPr>
              <a:t> </a:t>
            </a:r>
            <a:r>
              <a:rPr lang="de-DE" sz="1200" b="1" kern="0" dirty="0">
                <a:solidFill>
                  <a:srgbClr val="FFFFFF"/>
                </a:solidFill>
              </a:rPr>
              <a:t>Vorbereitungszeit 20 Min.; Darstellung 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von Aufgabe und Lösung durch Prüfling; Fachgespräch ausgehend von </a:t>
            </a:r>
            <a:r>
              <a:rPr lang="de-DE" sz="1200" b="1" kern="0" dirty="0" smtClean="0">
                <a:solidFill>
                  <a:srgbClr val="FFFFFF"/>
                </a:solidFill>
              </a:rPr>
              <a:t>Fachaufgabe </a:t>
            </a:r>
            <a:r>
              <a:rPr lang="de-DE" sz="1200" b="1" kern="0" dirty="0">
                <a:solidFill>
                  <a:srgbClr val="FFFFFF"/>
                </a:solidFill>
              </a:rPr>
              <a:t>(20 Min.) </a:t>
            </a:r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Legende mit Pfeil nach unten 4"/>
          <p:cNvSpPr/>
          <p:nvPr/>
        </p:nvSpPr>
        <p:spPr bwMode="auto">
          <a:xfrm>
            <a:off x="323529" y="1268760"/>
            <a:ext cx="8640959" cy="639849"/>
          </a:xfrm>
          <a:prstGeom prst="downArrowCallout">
            <a:avLst>
              <a:gd name="adj1" fmla="val 25000"/>
              <a:gd name="adj2" fmla="val 20301"/>
              <a:gd name="adj3" fmla="val 25000"/>
              <a:gd name="adj4" fmla="val 64977"/>
            </a:avLst>
          </a:prstGeom>
          <a:solidFill>
            <a:srgbClr val="99CC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Prüfungsbereich 2: 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Fachaufgabe in der Wahlqualifikation</a:t>
            </a:r>
          </a:p>
        </p:txBody>
      </p:sp>
      <p:sp>
        <p:nvSpPr>
          <p:cNvPr id="6" name="Rechteck 5"/>
          <p:cNvSpPr/>
          <p:nvPr/>
        </p:nvSpPr>
        <p:spPr bwMode="auto">
          <a:xfrm>
            <a:off x="323530" y="1916832"/>
            <a:ext cx="8640957" cy="2679837"/>
          </a:xfrm>
          <a:prstGeom prst="rect">
            <a:avLst/>
          </a:prstGeom>
          <a:solidFill>
            <a:srgbClr val="FFAB2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72000" tIns="46800" rIns="36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Fertigkeiten, Kenntnisse und Fähigkeiten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Der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Prüfling soll nachweisen, dass er</a:t>
            </a:r>
          </a:p>
          <a:p>
            <a:pPr marL="228600" marR="0" lvl="0" indent="-2286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berufstypische Aufgabenstellungen erfassen, Probleme und Vorgehensweisen erörtern sowie Lösungswege entwickeln, begründen und reflektieren, </a:t>
            </a:r>
          </a:p>
          <a:p>
            <a:pPr marL="228600" marR="0" lvl="0" indent="-2286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kunden- und serviceorientiert handeln,</a:t>
            </a:r>
          </a:p>
          <a:p>
            <a:pPr marL="228600" marR="0" lvl="0" indent="-2286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betriebspraktische Aufgaben unter Berücksichtigung wirtschaftlicher,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ökologischer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und rechtlicher Zusammenhänge planen, durchführen und auswerten sowie </a:t>
            </a:r>
          </a:p>
          <a:p>
            <a:pPr marL="228600" marR="0" lvl="0" indent="-2286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Kommunikations- und </a:t>
            </a: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Kooperationsbedingungen berücksichtigen kann.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283968" y="5456658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None/>
            </a:pPr>
            <a:r>
              <a:rPr lang="de-DE" sz="1400" b="1" i="1" kern="0" dirty="0">
                <a:solidFill>
                  <a:srgbClr val="000000"/>
                </a:solidFill>
                <a:latin typeface="Arial"/>
              </a:rPr>
              <a:t>oder</a:t>
            </a:r>
          </a:p>
        </p:txBody>
      </p:sp>
      <p:sp>
        <p:nvSpPr>
          <p:cNvPr id="8" name="Rechteck 7"/>
          <p:cNvSpPr/>
          <p:nvPr/>
        </p:nvSpPr>
        <p:spPr bwMode="auto">
          <a:xfrm>
            <a:off x="319735" y="4725144"/>
            <a:ext cx="3964233" cy="177080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0000" tIns="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Variante a)</a:t>
            </a:r>
            <a:r>
              <a:rPr kumimoji="0" lang="de-DE" sz="12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</a:t>
            </a: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Fallbezogenes Fachgespräch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Betriebliche Fachaufgabe</a:t>
            </a: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; höchstens dreiseitiger Report je Wahlqualifikation; Aufgabenauswahl durch Prüfungsausschuss; Darstellung von Aufgabe und Lösung durch Prüfling; Fachgespräch ausgehend von Fachaufgabe und </a:t>
            </a:r>
            <a:r>
              <a:rPr lang="de-DE" sz="1200" b="1" kern="0" dirty="0">
                <a:solidFill>
                  <a:srgbClr val="FFFFFF"/>
                </a:solidFill>
              </a:rPr>
              <a:t>Report (20 Min</a:t>
            </a:r>
            <a:r>
              <a:rPr lang="de-DE" sz="1200" b="1" kern="0" dirty="0" smtClean="0">
                <a:solidFill>
                  <a:srgbClr val="FFFFFF"/>
                </a:solidFill>
              </a:rPr>
              <a:t>.)</a:t>
            </a:r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871623" y="6536377"/>
            <a:ext cx="75168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None/>
            </a:pPr>
            <a:r>
              <a:rPr lang="de-DE" sz="1200" kern="0" dirty="0" smtClean="0">
                <a:latin typeface="Arial"/>
              </a:rPr>
              <a:t>Ausbildungsbetrieb teilt zuständiger Stelle mit der Anmeldung zur Prüfung mit, welche Variante gewählt </a:t>
            </a:r>
            <a:r>
              <a:rPr lang="de-DE" sz="1200" kern="0" dirty="0" smtClean="0">
                <a:solidFill>
                  <a:schemeClr val="bg1"/>
                </a:solidFill>
                <a:latin typeface="Arial"/>
              </a:rPr>
              <a:t>wird</a:t>
            </a:r>
            <a:endParaRPr lang="de-DE" sz="1200" kern="0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211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gende mit Pfeil nach unten 2"/>
          <p:cNvSpPr/>
          <p:nvPr/>
        </p:nvSpPr>
        <p:spPr bwMode="auto">
          <a:xfrm>
            <a:off x="352190" y="1448138"/>
            <a:ext cx="5515954" cy="639849"/>
          </a:xfrm>
          <a:prstGeom prst="downArrowCallout">
            <a:avLst>
              <a:gd name="adj1" fmla="val 25000"/>
              <a:gd name="adj2" fmla="val 20301"/>
              <a:gd name="adj3" fmla="val 25000"/>
              <a:gd name="adj4" fmla="val 64977"/>
            </a:avLst>
          </a:prstGeom>
          <a:solidFill>
            <a:srgbClr val="6CB22C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Prüfungsbereich 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3: 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Wirtschafts- und Sozialkunde (60 min)</a:t>
            </a:r>
          </a:p>
        </p:txBody>
      </p:sp>
      <p:sp>
        <p:nvSpPr>
          <p:cNvPr id="4" name="Rechteck 3"/>
          <p:cNvSpPr/>
          <p:nvPr/>
        </p:nvSpPr>
        <p:spPr bwMode="auto">
          <a:xfrm>
            <a:off x="352190" y="2204864"/>
            <a:ext cx="5515954" cy="1448731"/>
          </a:xfrm>
          <a:prstGeom prst="rect">
            <a:avLst/>
          </a:prstGeom>
          <a:solidFill>
            <a:srgbClr val="FFAB2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72000" tIns="46800" rIns="36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Fertigkeiten, Kenntnisse und Fähigkeiten</a:t>
            </a:r>
          </a:p>
          <a:p>
            <a:pPr marR="0" lvl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Der Prüfling soll nachweisen, dass er allgemeine wirtschaftliche und gesellschaftliche Zusammenhänge der Berufs- und Arbeitswelt darstellen und beurteilen kann.</a:t>
            </a:r>
            <a:endParaRPr kumimoji="0" lang="de-DE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363650" y="3933056"/>
            <a:ext cx="5504494" cy="69358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0000" tIns="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Praxisbezogene Aufgaben schriftlich bearbeiten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b="1" kern="0" dirty="0" smtClean="0">
                <a:solidFill>
                  <a:srgbClr val="FFFFFF"/>
                </a:solidFill>
              </a:rPr>
              <a:t>(60 Min.)</a:t>
            </a:r>
            <a:endParaRPr kumimoji="0" lang="de-DE" sz="1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3850" y="476250"/>
            <a:ext cx="6480175" cy="30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sz="2000" b="1" dirty="0" smtClean="0">
                <a:solidFill>
                  <a:schemeClr val="bg1"/>
                </a:solidFill>
              </a:rPr>
              <a:t>Gestreckte Abschlussprüfung – Teil 2</a:t>
            </a:r>
            <a:endParaRPr lang="de-DE" sz="2000" b="1" dirty="0">
              <a:solidFill>
                <a:schemeClr val="bg1"/>
              </a:solidFill>
            </a:endParaRPr>
          </a:p>
        </p:txBody>
      </p:sp>
      <p:pic>
        <p:nvPicPr>
          <p:cNvPr id="7171" name="Picture 3" descr="O:\Zusammenarbeit\Fotos und Grafiken\Symbole\tafel_test_kaipity_Foto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36182"/>
            <a:ext cx="2940371" cy="294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70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628800"/>
            <a:ext cx="5687863" cy="4695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DE" sz="2000" b="0" dirty="0" smtClean="0"/>
              <a:t>Gesamtergebnis </a:t>
            </a:r>
            <a:r>
              <a:rPr lang="de-DE" sz="2000" b="0" dirty="0"/>
              <a:t>von Teil 1 und 2 mindestens ausreichend</a:t>
            </a:r>
          </a:p>
          <a:p>
            <a:pPr>
              <a:lnSpc>
                <a:spcPct val="150000"/>
              </a:lnSpc>
            </a:pPr>
            <a:r>
              <a:rPr lang="de-DE" sz="2000" b="0" dirty="0" smtClean="0"/>
              <a:t>Ergebnis </a:t>
            </a:r>
            <a:r>
              <a:rPr lang="de-DE" sz="2000" b="0" dirty="0"/>
              <a:t>von Teil 2 mindestens ausreichend</a:t>
            </a:r>
          </a:p>
          <a:p>
            <a:pPr>
              <a:lnSpc>
                <a:spcPct val="150000"/>
              </a:lnSpc>
            </a:pPr>
            <a:r>
              <a:rPr lang="de-DE" sz="2000" b="0" dirty="0" smtClean="0"/>
              <a:t>Mindestens </a:t>
            </a:r>
            <a:r>
              <a:rPr lang="de-DE" sz="2000" b="0" dirty="0"/>
              <a:t>zwei </a:t>
            </a:r>
            <a:r>
              <a:rPr lang="de-DE" sz="2000" b="0" dirty="0" smtClean="0"/>
              <a:t>Prüfungsbereiche </a:t>
            </a:r>
            <a:r>
              <a:rPr lang="de-DE" sz="2000" b="0" dirty="0"/>
              <a:t>von Teil 2 mit ausreichend</a:t>
            </a:r>
          </a:p>
          <a:p>
            <a:pPr>
              <a:lnSpc>
                <a:spcPct val="150000"/>
              </a:lnSpc>
            </a:pPr>
            <a:r>
              <a:rPr lang="de-DE" sz="2000" b="0" dirty="0" smtClean="0"/>
              <a:t>In </a:t>
            </a:r>
            <a:r>
              <a:rPr lang="de-DE" sz="2000" b="0" dirty="0"/>
              <a:t>keinem </a:t>
            </a:r>
            <a:r>
              <a:rPr lang="de-DE" sz="2000" b="0" dirty="0" smtClean="0"/>
              <a:t>Prüfungsbereich von Teil2  ungenügend</a:t>
            </a:r>
            <a:endParaRPr lang="de-DE" sz="2000" b="0" dirty="0"/>
          </a:p>
          <a:p>
            <a:pPr>
              <a:lnSpc>
                <a:spcPct val="150000"/>
              </a:lnSpc>
            </a:pPr>
            <a:r>
              <a:rPr lang="de-DE" sz="2000" b="0" dirty="0" smtClean="0"/>
              <a:t>Kein </a:t>
            </a:r>
            <a:r>
              <a:rPr lang="de-DE" sz="2000" b="0" dirty="0"/>
              <a:t>Sperrfach</a:t>
            </a:r>
            <a:endParaRPr lang="de-DE" sz="20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3850" y="476250"/>
            <a:ext cx="6480175" cy="30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600"/>
              </a:lnSpc>
              <a:buFontTx/>
              <a:buNone/>
            </a:pPr>
            <a:r>
              <a:rPr lang="de-DE" sz="2000" b="1" dirty="0" smtClean="0">
                <a:solidFill>
                  <a:schemeClr val="bg1"/>
                </a:solidFill>
              </a:rPr>
              <a:t>Bestehensregelung – Gestreckte Abschlussprüfung</a:t>
            </a:r>
            <a:endParaRPr lang="de-DE" sz="2000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O:\Zusammenarbeit\Fotos und Grafiken\Symbole\Fotolia_23788653_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457" y="4363278"/>
            <a:ext cx="3028007" cy="201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3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68313" y="548680"/>
            <a:ext cx="6551959" cy="36959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5pPr>
            <a:lvl6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6pPr>
            <a:lvl7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7pPr>
            <a:lvl8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8pPr>
            <a:lvl9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de-DE" dirty="0" smtClean="0">
                <a:solidFill>
                  <a:schemeClr val="bg1"/>
                </a:solidFill>
              </a:rPr>
              <a:t>Zeitliche Gliederung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8313" y="1628800"/>
            <a:ext cx="6119911" cy="489654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DE" sz="2000" dirty="0" smtClean="0"/>
              <a:t>Modifizierte Zeitrahmenmethode:</a:t>
            </a:r>
            <a:endParaRPr lang="de-DE" sz="2000" dirty="0"/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Keine Gliederung </a:t>
            </a:r>
            <a:r>
              <a:rPr lang="de-DE" sz="1800" dirty="0"/>
              <a:t>nach Ausbildungsjahren</a:t>
            </a:r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Gliederung nach Zeitraum </a:t>
            </a:r>
            <a:r>
              <a:rPr lang="de-DE" sz="1800" dirty="0"/>
              <a:t>1. – 15. Ausbildungsmonat </a:t>
            </a:r>
            <a:r>
              <a:rPr lang="de-DE" sz="1800" dirty="0" smtClean="0"/>
              <a:t>und </a:t>
            </a:r>
            <a:r>
              <a:rPr lang="de-DE" sz="1800" dirty="0"/>
              <a:t>16. </a:t>
            </a:r>
            <a:r>
              <a:rPr lang="de-DE" sz="1800" dirty="0" smtClean="0"/>
              <a:t>– 36</a:t>
            </a:r>
            <a:r>
              <a:rPr lang="de-DE" sz="1800" dirty="0"/>
              <a:t>. </a:t>
            </a:r>
            <a:r>
              <a:rPr lang="de-DE" sz="1800" dirty="0" smtClean="0"/>
              <a:t>Ausbildungsmonat</a:t>
            </a:r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15 Monate entspricht den Inhalten des Teil 1 der Abschlussprüfung</a:t>
            </a:r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Ab 16. Monat entspricht den Inhalten Teil 2 der Abschlussprüfung 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Die </a:t>
            </a:r>
            <a:r>
              <a:rPr lang="de-DE" sz="2000" dirty="0"/>
              <a:t>zeitliche Gliederung ist in Grund- und </a:t>
            </a:r>
            <a:r>
              <a:rPr lang="de-DE" sz="2000" dirty="0" err="1"/>
              <a:t>ErprobungsVO</a:t>
            </a:r>
            <a:r>
              <a:rPr lang="de-DE" sz="2000" dirty="0"/>
              <a:t> identisch</a:t>
            </a:r>
          </a:p>
          <a:p>
            <a:endParaRPr lang="de-DE" dirty="0"/>
          </a:p>
        </p:txBody>
      </p:sp>
      <p:pic>
        <p:nvPicPr>
          <p:cNvPr id="9218" name="Picture 2" descr="O:\Zusammenarbeit\Fotos und Grafiken\Symbole\terminplaner_Le_Moal_Foto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881" y="1772816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08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683146"/>
            <a:ext cx="6551959" cy="36959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Zeitliche Gliederung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412776"/>
            <a:ext cx="8348662" cy="4911824"/>
          </a:xfrm>
        </p:spPr>
        <p:txBody>
          <a:bodyPr/>
          <a:lstStyle/>
          <a:p>
            <a:pPr marL="0" indent="0" algn="ctr">
              <a:buNone/>
            </a:pPr>
            <a:r>
              <a:rPr lang="de-DE" sz="1400" dirty="0"/>
              <a:t>1. bis 15. Ausbildungsmonat</a:t>
            </a:r>
          </a:p>
          <a:p>
            <a:pPr marL="342900" indent="-342900">
              <a:buAutoNum type="arabicParenBoth"/>
            </a:pPr>
            <a:r>
              <a:rPr lang="de-DE" sz="1400" dirty="0" smtClean="0"/>
              <a:t>In </a:t>
            </a:r>
            <a:r>
              <a:rPr lang="de-DE" sz="1400" dirty="0"/>
              <a:t>einem Zeitraum von insgesamt vier bis sechs Monaten sind schwerpunktmäßig die Fertigkeiten, Kenntnisse und Fähigkeiten der </a:t>
            </a:r>
            <a:r>
              <a:rPr lang="de-DE" sz="1400" dirty="0" smtClean="0"/>
              <a:t>Berufsbildpositionen</a:t>
            </a:r>
            <a:br>
              <a:rPr lang="de-DE" sz="140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1.1	Informationsmanagement</a:t>
            </a:r>
            <a:r>
              <a:rPr lang="de-DE" sz="1400" b="0" dirty="0" smtClean="0"/>
              <a:t>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1.2	</a:t>
            </a:r>
            <a:r>
              <a:rPr lang="de-DE" sz="1400" b="0" dirty="0" smtClean="0"/>
              <a:t>Informationsverarbeitung,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1.1	Stellung, Rechtsform, und </a:t>
            </a:r>
            <a:r>
              <a:rPr lang="de-DE" sz="1400" b="0" dirty="0" smtClean="0"/>
              <a:t>Organisationsstruktur,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2.3	Datenschutz und </a:t>
            </a:r>
            <a:r>
              <a:rPr lang="de-DE" sz="1400" b="0" dirty="0" smtClean="0"/>
              <a:t>Datensicherheit,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3.1	Informationsbeschaffung und Umgang mit </a:t>
            </a:r>
            <a:r>
              <a:rPr lang="de-DE" sz="1400" b="0" dirty="0" smtClean="0"/>
              <a:t>Informationen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zu </a:t>
            </a:r>
            <a:r>
              <a:rPr lang="de-DE" sz="1400" dirty="0"/>
              <a:t>vermitteln.</a:t>
            </a:r>
          </a:p>
          <a:p>
            <a:pPr marL="342900" indent="-342900">
              <a:buFont typeface="+mj-lt"/>
              <a:buAutoNum type="arabicParenBoth"/>
            </a:pPr>
            <a:r>
              <a:rPr lang="de-DE" sz="1400" dirty="0" smtClean="0"/>
              <a:t>In </a:t>
            </a:r>
            <a:r>
              <a:rPr lang="de-DE" sz="1400" dirty="0"/>
              <a:t>einem Zeitraum von insgesamt vier bis sechs Monaten sind schwerpunktmäßig die Fertigkeiten, Kenntnisse und Fähigkeiten der </a:t>
            </a:r>
            <a:r>
              <a:rPr lang="de-DE" sz="1400" dirty="0" smtClean="0"/>
              <a:t>Berufsbildpositionen</a:t>
            </a:r>
            <a:br>
              <a:rPr lang="de-DE" sz="140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1.3	Bürowirtschaftliche </a:t>
            </a:r>
            <a:r>
              <a:rPr lang="de-DE" sz="1400" b="0" dirty="0" smtClean="0"/>
              <a:t>Abläufe,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1.4	Koordinations- und </a:t>
            </a:r>
            <a:r>
              <a:rPr lang="de-DE" sz="1400" b="0" dirty="0" smtClean="0"/>
              <a:t>Organisationsaufgaben,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2.1	Arbeits- und Selbstorganisation, </a:t>
            </a:r>
            <a:r>
              <a:rPr lang="de-DE" sz="1400" b="0" dirty="0" smtClean="0"/>
              <a:t>Organisationsmittel,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2.2	</a:t>
            </a:r>
            <a:r>
              <a:rPr lang="de-DE" sz="1400" b="0" dirty="0" smtClean="0"/>
              <a:t>Arbeitsplatzergonomie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zu </a:t>
            </a:r>
            <a:r>
              <a:rPr lang="de-DE" sz="1400" dirty="0"/>
              <a:t>vermitteln. </a:t>
            </a:r>
          </a:p>
          <a:p>
            <a:endParaRPr lang="de-DE" sz="1400" dirty="0"/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67531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683146"/>
            <a:ext cx="6551959" cy="36959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Zeitliche Gliederung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412776"/>
            <a:ext cx="8348662" cy="4911824"/>
          </a:xfrm>
        </p:spPr>
        <p:txBody>
          <a:bodyPr/>
          <a:lstStyle/>
          <a:p>
            <a:pPr marL="0" indent="0" algn="ctr">
              <a:buNone/>
            </a:pPr>
            <a:r>
              <a:rPr lang="de-DE" sz="1400" dirty="0"/>
              <a:t>1. bis 15. Ausbildungsmonat</a:t>
            </a:r>
          </a:p>
          <a:p>
            <a:pPr marL="342900" indent="-342900">
              <a:buAutoNum type="arabicParenBoth"/>
            </a:pPr>
            <a:r>
              <a:rPr lang="de-DE" sz="1200" dirty="0" smtClean="0">
                <a:solidFill>
                  <a:schemeClr val="bg1">
                    <a:lumMod val="75000"/>
                  </a:schemeClr>
                </a:solidFill>
              </a:rPr>
              <a:t>In </a:t>
            </a:r>
            <a:r>
              <a:rPr lang="de-DE" sz="1200" dirty="0">
                <a:solidFill>
                  <a:schemeClr val="bg1">
                    <a:lumMod val="75000"/>
                  </a:schemeClr>
                </a:solidFill>
              </a:rPr>
              <a:t>einem Zeitraum von insgesamt vier bis sechs Monaten sind schwerpunktmäßig die Fertigkeiten, Kenntnisse und Fähigkeiten der </a:t>
            </a:r>
            <a:r>
              <a:rPr lang="de-DE" sz="1200" dirty="0" smtClean="0">
                <a:solidFill>
                  <a:schemeClr val="bg1">
                    <a:lumMod val="75000"/>
                  </a:schemeClr>
                </a:solidFill>
              </a:rPr>
              <a:t>Berufsbildpositionen</a:t>
            </a:r>
            <a:br>
              <a:rPr lang="de-DE" sz="12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Abschnitt </a:t>
            </a:r>
            <a:r>
              <a:rPr lang="de-DE" sz="1200" b="0" dirty="0">
                <a:solidFill>
                  <a:schemeClr val="bg1">
                    <a:lumMod val="75000"/>
                  </a:schemeClr>
                </a:solidFill>
              </a:rPr>
              <a:t>A Nummer 1.1	Informationsmanagement</a:t>
            </a: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,</a:t>
            </a:r>
            <a:b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Abschnitt </a:t>
            </a:r>
            <a:r>
              <a:rPr lang="de-DE" sz="1200" b="0" dirty="0">
                <a:solidFill>
                  <a:schemeClr val="bg1">
                    <a:lumMod val="75000"/>
                  </a:schemeClr>
                </a:solidFill>
              </a:rPr>
              <a:t>A Nummer 1.2	</a:t>
            </a: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Informationsverarbeitung,</a:t>
            </a:r>
            <a:b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Abschnitt </a:t>
            </a:r>
            <a:r>
              <a:rPr lang="de-DE" sz="1200" b="0" dirty="0">
                <a:solidFill>
                  <a:schemeClr val="bg1">
                    <a:lumMod val="75000"/>
                  </a:schemeClr>
                </a:solidFill>
              </a:rPr>
              <a:t>C Nummer 1.1	Stellung, Rechtsform, und </a:t>
            </a: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Organisationsstruktur,</a:t>
            </a:r>
            <a:b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Abschnitt </a:t>
            </a:r>
            <a:r>
              <a:rPr lang="de-DE" sz="1200" b="0" dirty="0">
                <a:solidFill>
                  <a:schemeClr val="bg1">
                    <a:lumMod val="75000"/>
                  </a:schemeClr>
                </a:solidFill>
              </a:rPr>
              <a:t>C Nummer 2.3	Datenschutz und </a:t>
            </a: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Datensicherheit,</a:t>
            </a:r>
            <a:b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Abschnitt </a:t>
            </a:r>
            <a:r>
              <a:rPr lang="de-DE" sz="1200" b="0" dirty="0">
                <a:solidFill>
                  <a:schemeClr val="bg1">
                    <a:lumMod val="75000"/>
                  </a:schemeClr>
                </a:solidFill>
              </a:rPr>
              <a:t>C Nummer 3.1	Informationsbeschaffung und Umgang mit </a:t>
            </a:r>
            <a:r>
              <a:rPr lang="de-DE" sz="1200" b="0" dirty="0" smtClean="0">
                <a:solidFill>
                  <a:schemeClr val="bg1">
                    <a:lumMod val="75000"/>
                  </a:schemeClr>
                </a:solidFill>
              </a:rPr>
              <a:t>Informationen</a:t>
            </a:r>
            <a:r>
              <a:rPr lang="de-DE" sz="1200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de-DE" sz="12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de-DE" sz="1200" dirty="0" smtClean="0">
                <a:solidFill>
                  <a:schemeClr val="bg1">
                    <a:lumMod val="75000"/>
                  </a:schemeClr>
                </a:solidFill>
              </a:rPr>
              <a:t>zu </a:t>
            </a:r>
            <a:r>
              <a:rPr lang="de-DE" sz="1200" dirty="0">
                <a:solidFill>
                  <a:schemeClr val="bg1">
                    <a:lumMod val="75000"/>
                  </a:schemeClr>
                </a:solidFill>
              </a:rPr>
              <a:t>vermitteln.</a:t>
            </a:r>
          </a:p>
          <a:p>
            <a:pPr marL="342900" indent="-342900">
              <a:buFont typeface="+mj-lt"/>
              <a:buAutoNum type="arabicParenBoth"/>
            </a:pPr>
            <a:r>
              <a:rPr lang="de-DE" sz="1600" dirty="0">
                <a:solidFill>
                  <a:srgbClr val="FF0000"/>
                </a:solidFill>
              </a:rPr>
              <a:t>In einem Zeitraum von insgesamt vier bis sechs Monaten sind schwerpunktmäßig die Fertigkeiten, Kenntnisse und Fähigkeiten der Berufsbildpositionen</a:t>
            </a:r>
            <a:br>
              <a:rPr lang="de-DE" sz="1600" dirty="0">
                <a:solidFill>
                  <a:srgbClr val="FF0000"/>
                </a:solidFill>
              </a:rPr>
            </a:br>
            <a:r>
              <a:rPr lang="de-DE" sz="1600" b="0" dirty="0">
                <a:solidFill>
                  <a:srgbClr val="FF0000"/>
                </a:solidFill>
              </a:rPr>
              <a:t>Abschnitt A Nummer 1.3	Bürowirtschaftliche Abläufe,</a:t>
            </a:r>
            <a:br>
              <a:rPr lang="de-DE" sz="1600" b="0" dirty="0">
                <a:solidFill>
                  <a:srgbClr val="FF0000"/>
                </a:solidFill>
              </a:rPr>
            </a:br>
            <a:r>
              <a:rPr lang="de-DE" sz="1600" b="0" dirty="0">
                <a:solidFill>
                  <a:srgbClr val="FF0000"/>
                </a:solidFill>
              </a:rPr>
              <a:t>Abschnitt A Nummer 1.4	Koordinations- und Organisationsaufgaben,</a:t>
            </a:r>
            <a:br>
              <a:rPr lang="de-DE" sz="1600" b="0" dirty="0">
                <a:solidFill>
                  <a:srgbClr val="FF0000"/>
                </a:solidFill>
              </a:rPr>
            </a:br>
            <a:r>
              <a:rPr lang="de-DE" sz="1600" b="0" dirty="0">
                <a:solidFill>
                  <a:srgbClr val="FF0000"/>
                </a:solidFill>
              </a:rPr>
              <a:t>Abschnitt C Nummer 2.1	Arbeits- und Selbstorganisation, Organisationsmittel,</a:t>
            </a:r>
            <a:br>
              <a:rPr lang="de-DE" sz="1600" b="0" dirty="0">
                <a:solidFill>
                  <a:srgbClr val="FF0000"/>
                </a:solidFill>
              </a:rPr>
            </a:br>
            <a:r>
              <a:rPr lang="de-DE" sz="1600" b="0" dirty="0">
                <a:solidFill>
                  <a:srgbClr val="FF0000"/>
                </a:solidFill>
              </a:rPr>
              <a:t>Abschnitt C Nummer 2.2	Arbeitsplatzergonomie</a:t>
            </a:r>
            <a:r>
              <a:rPr lang="de-DE" sz="1600" dirty="0">
                <a:solidFill>
                  <a:srgbClr val="FF0000"/>
                </a:solidFill>
              </a:rPr>
              <a:t/>
            </a:r>
            <a:br>
              <a:rPr lang="de-DE" sz="1600" dirty="0">
                <a:solidFill>
                  <a:srgbClr val="FF0000"/>
                </a:solidFill>
              </a:rPr>
            </a:br>
            <a:r>
              <a:rPr lang="de-DE" sz="1600" dirty="0">
                <a:solidFill>
                  <a:srgbClr val="FF0000"/>
                </a:solidFill>
              </a:rPr>
              <a:t>zu vermitteln. </a:t>
            </a:r>
          </a:p>
          <a:p>
            <a:endParaRPr lang="de-DE" sz="1400" dirty="0"/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55880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620688"/>
            <a:ext cx="8399462" cy="3302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Beispiel Ausbildung</a:t>
            </a:r>
            <a:endParaRPr lang="de-DE" dirty="0">
              <a:solidFill>
                <a:schemeClr val="bg1"/>
              </a:solidFill>
            </a:endParaRP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107685"/>
              </p:ext>
            </p:extLst>
          </p:nvPr>
        </p:nvGraphicFramePr>
        <p:xfrm>
          <a:off x="251520" y="1340768"/>
          <a:ext cx="6229349" cy="252095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04241"/>
                <a:gridCol w="2249399"/>
                <a:gridCol w="3475709"/>
              </a:tblGrid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None/>
                        <a:tabLst>
                          <a:tab pos="90170" algn="l"/>
                        </a:tabLst>
                      </a:pPr>
                      <a:r>
                        <a:rPr lang="de-DE" sz="95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1.3</a:t>
                      </a:r>
                      <a:r>
                        <a:rPr lang="de-DE" sz="95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95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Bürowirtschaftliche Abläufe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95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(§ 4 Absatz 2 Abschnitt A Nummer 1.3)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Bedarf an Büromaterial planen, beschaffen und verwalten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Posteingang und -ausgang bearbeiten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Dokumente</a:t>
                      </a:r>
                      <a:r>
                        <a:rPr lang="de-DE" sz="1000" i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unter Beachtung gesetzlicher und betrieblicher Aufbewahrungsfristen verwalten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bürowirtschaftliche Abläufe reflektieren und Verbesserungen vorschlagen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None/>
                        <a:tabLst>
                          <a:tab pos="90170" algn="l"/>
                        </a:tabLst>
                      </a:pPr>
                      <a:r>
                        <a:rPr lang="de-DE" sz="95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1.4</a:t>
                      </a:r>
                      <a:r>
                        <a:rPr lang="de-DE" sz="95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950">
                          <a:effectLst/>
                          <a:latin typeface="Arial"/>
                          <a:ea typeface="Times New Roman"/>
                          <a:cs typeface="Arial"/>
                        </a:rPr>
                        <a:t>Koordinations- und Organisationsaufgaben</a:t>
                      </a:r>
                      <a:endParaRPr lang="de-D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950">
                          <a:effectLst/>
                          <a:latin typeface="Arial"/>
                          <a:ea typeface="Times New Roman"/>
                          <a:cs typeface="Arial"/>
                        </a:rPr>
                        <a:t>(§ 4 Absatz 2 Abschnitt A Nummer 1.4)</a:t>
                      </a:r>
                      <a:endParaRPr lang="de-D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interne und externe Termine planen, koordinieren und überwachen; bei Terminabweichungen erforderliche Maßnahmen einleiten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 startAt="2"/>
                        <a:tabLst>
                          <a:tab pos="180340" algn="l"/>
                          <a:tab pos="180340" algn="l"/>
                          <a:tab pos="269875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Sitzungen und Besprechungen nach sachlichen und zeitlichen Vorgaben vor- und nachbereiten sowie betreuen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 startAt="2"/>
                        <a:tabLst>
                          <a:tab pos="180340" algn="l"/>
                          <a:tab pos="180340" algn="l"/>
                          <a:tab pos="269875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bei der Planung, Durchführung und Kontrolle von Projekten mitwirken 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40671"/>
              </p:ext>
            </p:extLst>
          </p:nvPr>
        </p:nvGraphicFramePr>
        <p:xfrm>
          <a:off x="2771800" y="3933056"/>
          <a:ext cx="6229350" cy="245745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37265"/>
                <a:gridCol w="2216376"/>
                <a:gridCol w="3475709"/>
              </a:tblGrid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None/>
                      </a:pPr>
                      <a:r>
                        <a:rPr lang="de-DE" sz="95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2.1</a:t>
                      </a:r>
                      <a:r>
                        <a:rPr lang="de-DE" sz="95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Arbeits- und Selbstorganisation, Organisationsmittel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(§ 4 Absatz 2 Abschnitt C Nummer 2.1)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269875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eigene Arbeit systematisch planen, durchführen,  kontrollieren und reflektieren; dabei inhaltliche, organisatorische, zeitliche und finanzielle Aspekte berücksichtigen 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Arbeits- und Organisationsmittel einsetzen 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Methoden des selbstständigen Lernens anwenden, Fachinformationen nutzen, Lern- und Arbeitstechniken anwenden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Informationsflüsse und Entscheidungsprozesse berücksichtigen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None/>
                      </a:pPr>
                      <a:r>
                        <a:rPr lang="de-DE" sz="95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2.2</a:t>
                      </a:r>
                      <a:r>
                        <a:rPr lang="de-DE" sz="95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Arial"/>
                          <a:ea typeface="Times New Roman"/>
                          <a:cs typeface="Arial"/>
                        </a:rPr>
                        <a:t>Arbeitsplatzergonomie</a:t>
                      </a:r>
                      <a:endParaRPr lang="de-D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Arial"/>
                          <a:ea typeface="Times New Roman"/>
                          <a:cs typeface="Arial"/>
                        </a:rPr>
                        <a:t>(§ 4 Absatz 2 Abschnitt C Nummer 2.2)</a:t>
                      </a:r>
                      <a:endParaRPr lang="de-DE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Vorschriften für Büroarbeitsplätze beachten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ts val="1050"/>
                        </a:lnSpc>
                        <a:spcAft>
                          <a:spcPts val="525"/>
                        </a:spcAft>
                        <a:buFont typeface="+mj-lt"/>
                        <a:buAutoNum type="alphaLcParenR"/>
                        <a:tabLst>
                          <a:tab pos="180340" algn="l"/>
                          <a:tab pos="449580" algn="l"/>
                        </a:tabLst>
                      </a:pPr>
                      <a:r>
                        <a:rPr lang="de-DE" sz="10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Möglichkeiten der Arbeitsplatz- und Arbeitsraumgestaltung unter Berücksichtigung der Umwelt- und Gesundheitsfaktoren und ergonomischer Grundsätze erläutern </a:t>
                      </a:r>
                      <a:endParaRPr lang="de-DE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975" marR="53975" marT="539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Nach links gekrümmter Pfeil 6"/>
          <p:cNvSpPr/>
          <p:nvPr/>
        </p:nvSpPr>
        <p:spPr bwMode="auto">
          <a:xfrm rot="19313919">
            <a:off x="7071151" y="1792154"/>
            <a:ext cx="906353" cy="2083212"/>
          </a:xfrm>
          <a:prstGeom prst="curvedLeftArrow">
            <a:avLst>
              <a:gd name="adj1" fmla="val 25000"/>
              <a:gd name="adj2" fmla="val 48130"/>
              <a:gd name="adj3" fmla="val 24072"/>
            </a:avLst>
          </a:prstGeom>
          <a:solidFill>
            <a:srgbClr val="FF3300"/>
          </a:solidFill>
          <a:ln>
            <a:noFill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8" name="Nach links gekrümmter Pfeil 7"/>
          <p:cNvSpPr/>
          <p:nvPr/>
        </p:nvSpPr>
        <p:spPr bwMode="auto">
          <a:xfrm rot="8759530">
            <a:off x="1157725" y="3901539"/>
            <a:ext cx="906353" cy="2083212"/>
          </a:xfrm>
          <a:prstGeom prst="curvedLeftArrow">
            <a:avLst>
              <a:gd name="adj1" fmla="val 25000"/>
              <a:gd name="adj2" fmla="val 48130"/>
              <a:gd name="adj3" fmla="val 24072"/>
            </a:avLst>
          </a:prstGeom>
          <a:solidFill>
            <a:srgbClr val="FF3300"/>
          </a:solidFill>
          <a:ln>
            <a:noFill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51520" y="5690729"/>
            <a:ext cx="24166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1400" b="1" dirty="0"/>
              <a:t>Abschnitt C: Integrative Fertigkeiten, Kenntnisse und Fähigkeiten</a:t>
            </a:r>
          </a:p>
        </p:txBody>
      </p:sp>
      <p:sp>
        <p:nvSpPr>
          <p:cNvPr id="10" name="Rechteck 9"/>
          <p:cNvSpPr/>
          <p:nvPr/>
        </p:nvSpPr>
        <p:spPr>
          <a:xfrm>
            <a:off x="6609818" y="1340768"/>
            <a:ext cx="2498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de-DE" sz="1400" b="1" dirty="0"/>
              <a:t>Abschnitt A: Berufsprofilgebende Fertigkeiten, Kenntnisse und Fähigkeiten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8594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683146"/>
            <a:ext cx="6551959" cy="36959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Zeitliche Gliederung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412776"/>
            <a:ext cx="8348662" cy="4911824"/>
          </a:xfrm>
        </p:spPr>
        <p:txBody>
          <a:bodyPr/>
          <a:lstStyle/>
          <a:p>
            <a:pPr marL="342900" indent="-342900">
              <a:buFont typeface="+mj-lt"/>
              <a:buAutoNum type="arabicParenBoth" startAt="3"/>
            </a:pPr>
            <a:r>
              <a:rPr lang="de-DE" sz="1400" dirty="0" smtClean="0"/>
              <a:t>In </a:t>
            </a:r>
            <a:r>
              <a:rPr lang="de-DE" sz="1400" dirty="0"/>
              <a:t>einem Zeitraum von insgesamt vier bis sechs Monaten sind schwerpunktmäßig die Fertigkeiten, Kenntnisse und Fähigkeiten der </a:t>
            </a:r>
            <a:r>
              <a:rPr lang="de-DE" sz="1400" dirty="0" smtClean="0"/>
              <a:t>Berufsbildpositionen</a:t>
            </a:r>
            <a:br>
              <a:rPr lang="de-DE" sz="140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2.3	Beschaffung von Material und externen </a:t>
            </a:r>
            <a:r>
              <a:rPr lang="de-DE" sz="1400" b="0" dirty="0" smtClean="0"/>
              <a:t>Dienstleistungen,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1.2	Produkt- und </a:t>
            </a:r>
            <a:r>
              <a:rPr lang="de-DE" sz="1400" b="0" dirty="0" smtClean="0"/>
              <a:t>Dienstleistungsangebot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zu vermitteln.</a:t>
            </a:r>
          </a:p>
          <a:p>
            <a:pPr marL="0" indent="0" algn="ctr">
              <a:buNone/>
            </a:pPr>
            <a:r>
              <a:rPr lang="de-DE" sz="1400" dirty="0"/>
              <a:t> 16. bis 36. </a:t>
            </a:r>
            <a:r>
              <a:rPr lang="de-DE" sz="1400" dirty="0" smtClean="0"/>
              <a:t>Ausbildungsmonat</a:t>
            </a:r>
            <a:endParaRPr lang="de-DE" sz="1400" dirty="0"/>
          </a:p>
          <a:p>
            <a:pPr marL="342900" indent="-342900">
              <a:buFont typeface="+mj-lt"/>
              <a:buAutoNum type="arabicParenBoth"/>
            </a:pPr>
            <a:r>
              <a:rPr lang="de-DE" sz="1400" dirty="0" smtClean="0"/>
              <a:t>In </a:t>
            </a:r>
            <a:r>
              <a:rPr lang="de-DE" sz="1400" dirty="0"/>
              <a:t>einem Zeitraum von insgesamt elf Monaten sind schwerpunktmäßig die Fertigkeiten, Kenntnisse und Fähigkeiten der </a:t>
            </a:r>
            <a:r>
              <a:rPr lang="de-DE" sz="1400" dirty="0" smtClean="0"/>
              <a:t>Berufsbildpositionen</a:t>
            </a:r>
            <a:br>
              <a:rPr lang="de-DE" sz="140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2.1	Kundenbeziehungsprozesse</a:t>
            </a:r>
            <a:r>
              <a:rPr lang="de-DE" sz="1400" b="0" dirty="0" smtClean="0"/>
              <a:t>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2.2	Auftragsbearbeitung und </a:t>
            </a:r>
            <a:r>
              <a:rPr lang="de-DE" sz="1400" b="0" dirty="0" smtClean="0"/>
              <a:t>Nachbereitung,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2.4	Personalbezogene </a:t>
            </a:r>
            <a:r>
              <a:rPr lang="de-DE" sz="1400" b="0" dirty="0" smtClean="0"/>
              <a:t>Aufgaben,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A Nummer 2.5	Kaufmännische </a:t>
            </a:r>
            <a:r>
              <a:rPr lang="de-DE" sz="1400" b="0" dirty="0" smtClean="0"/>
              <a:t>Steuerung,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3.2	</a:t>
            </a:r>
            <a:r>
              <a:rPr lang="de-DE" sz="1400" b="0" dirty="0" smtClean="0"/>
              <a:t>Kommunikation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zu </a:t>
            </a:r>
            <a:r>
              <a:rPr lang="de-DE" sz="1400" dirty="0"/>
              <a:t>vermitteln.</a:t>
            </a:r>
          </a:p>
          <a:p>
            <a:pPr marL="0" indent="0">
              <a:buNone/>
            </a:pPr>
            <a:r>
              <a:rPr lang="de-DE" sz="1400" dirty="0"/>
              <a:t> </a:t>
            </a:r>
            <a:endParaRPr lang="de-DE" sz="1400" dirty="0" smtClean="0"/>
          </a:p>
          <a:p>
            <a:pPr marL="0" indent="0">
              <a:buNone/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67531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683146"/>
            <a:ext cx="6551959" cy="36959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Zeitliche Gliederung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412776"/>
            <a:ext cx="8348662" cy="4911824"/>
          </a:xfrm>
        </p:spPr>
        <p:txBody>
          <a:bodyPr/>
          <a:lstStyle/>
          <a:p>
            <a:pPr marL="342900" indent="-342900">
              <a:buFont typeface="+mj-lt"/>
              <a:buAutoNum type="arabicParenBoth" startAt="2"/>
            </a:pPr>
            <a:r>
              <a:rPr lang="de-DE" sz="1400" dirty="0" smtClean="0"/>
              <a:t>In einem </a:t>
            </a:r>
            <a:r>
              <a:rPr lang="de-DE" sz="1400" dirty="0"/>
              <a:t>Zeitraum von jeweils fünf Monaten sind schwerpunktmäßig die Fertigkeiten, Kenntnisse und Fähigkeiten der Berufsbildposition der zwei ausgewählten Wahlqualifikationen gemäß § 4 Absatz 2 </a:t>
            </a:r>
            <a:r>
              <a:rPr lang="de-DE" sz="1400" dirty="0" smtClean="0"/>
              <a:t>Abschnitt B:</a:t>
            </a:r>
            <a:br>
              <a:rPr lang="de-DE" sz="1400" dirty="0" smtClean="0"/>
            </a:br>
            <a:r>
              <a:rPr lang="de-DE" sz="1400" b="0" dirty="0" smtClean="0"/>
              <a:t>1</a:t>
            </a:r>
            <a:r>
              <a:rPr lang="de-DE" sz="1400" b="0" dirty="0"/>
              <a:t>.	Auftragssteuerung und -</a:t>
            </a:r>
            <a:r>
              <a:rPr lang="de-DE" sz="1400" b="0" dirty="0" smtClean="0"/>
              <a:t>koordination,</a:t>
            </a:r>
            <a:br>
              <a:rPr lang="de-DE" sz="1400" b="0" dirty="0" smtClean="0"/>
            </a:br>
            <a:r>
              <a:rPr lang="de-DE" sz="1400" b="0" dirty="0" smtClean="0"/>
              <a:t>2</a:t>
            </a:r>
            <a:r>
              <a:rPr lang="de-DE" sz="1400" b="0" dirty="0"/>
              <a:t>.	Kaufmännische Steuerung und </a:t>
            </a:r>
            <a:r>
              <a:rPr lang="de-DE" sz="1400" b="0" dirty="0" smtClean="0"/>
              <a:t>Kontrolle,</a:t>
            </a:r>
            <a:br>
              <a:rPr lang="de-DE" sz="1400" b="0" dirty="0" smtClean="0"/>
            </a:br>
            <a:r>
              <a:rPr lang="de-DE" sz="1400" b="0" dirty="0" smtClean="0"/>
              <a:t>3</a:t>
            </a:r>
            <a:r>
              <a:rPr lang="de-DE" sz="1400" b="0" dirty="0"/>
              <a:t>.	Kaufmännische Abläufe in kleinen und mittleren </a:t>
            </a:r>
            <a:r>
              <a:rPr lang="de-DE" sz="1400" b="0" dirty="0" smtClean="0"/>
              <a:t>Unternehmen,</a:t>
            </a:r>
            <a:br>
              <a:rPr lang="de-DE" sz="1400" b="0" dirty="0" smtClean="0"/>
            </a:br>
            <a:r>
              <a:rPr lang="de-DE" sz="1400" b="0" dirty="0" smtClean="0"/>
              <a:t>4</a:t>
            </a:r>
            <a:r>
              <a:rPr lang="de-DE" sz="1400" b="0" dirty="0"/>
              <a:t>.	Einkauf und </a:t>
            </a:r>
            <a:r>
              <a:rPr lang="de-DE" sz="1400" b="0" dirty="0" smtClean="0"/>
              <a:t>Logistik,</a:t>
            </a:r>
            <a:br>
              <a:rPr lang="de-DE" sz="1400" b="0" dirty="0" smtClean="0"/>
            </a:br>
            <a:r>
              <a:rPr lang="de-DE" sz="1400" b="0" dirty="0" smtClean="0"/>
              <a:t>5</a:t>
            </a:r>
            <a:r>
              <a:rPr lang="de-DE" sz="1400" b="0" dirty="0"/>
              <a:t>.	Marketing und </a:t>
            </a:r>
            <a:r>
              <a:rPr lang="de-DE" sz="1400" b="0" dirty="0" smtClean="0"/>
              <a:t>Vertrieb,</a:t>
            </a:r>
            <a:br>
              <a:rPr lang="de-DE" sz="1400" b="0" dirty="0" smtClean="0"/>
            </a:br>
            <a:r>
              <a:rPr lang="de-DE" sz="1400" b="0" dirty="0" smtClean="0"/>
              <a:t>6</a:t>
            </a:r>
            <a:r>
              <a:rPr lang="de-DE" sz="1400" b="0" dirty="0"/>
              <a:t>.	</a:t>
            </a:r>
            <a:r>
              <a:rPr lang="de-DE" sz="1400" b="0" dirty="0" smtClean="0"/>
              <a:t>Personalwirtschaft,</a:t>
            </a:r>
            <a:br>
              <a:rPr lang="de-DE" sz="1400" b="0" dirty="0" smtClean="0"/>
            </a:br>
            <a:r>
              <a:rPr lang="de-DE" sz="1400" b="0" dirty="0" smtClean="0"/>
              <a:t>7</a:t>
            </a:r>
            <a:r>
              <a:rPr lang="de-DE" sz="1400" b="0" dirty="0"/>
              <a:t>.	Assistenz und </a:t>
            </a:r>
            <a:r>
              <a:rPr lang="de-DE" sz="1400" b="0" dirty="0" smtClean="0"/>
              <a:t>Sekretariat,</a:t>
            </a:r>
            <a:br>
              <a:rPr lang="de-DE" sz="1400" b="0" dirty="0" smtClean="0"/>
            </a:br>
            <a:r>
              <a:rPr lang="de-DE" sz="1400" b="0" dirty="0" smtClean="0"/>
              <a:t>8</a:t>
            </a:r>
            <a:r>
              <a:rPr lang="de-DE" sz="1400" b="0" dirty="0"/>
              <a:t>.	Öffentlichkeitsarbeit und </a:t>
            </a:r>
            <a:r>
              <a:rPr lang="de-DE" sz="1400" b="0" dirty="0" smtClean="0"/>
              <a:t>Veranstaltungsmanagement,</a:t>
            </a:r>
            <a:br>
              <a:rPr lang="de-DE" sz="1400" b="0" dirty="0" smtClean="0"/>
            </a:br>
            <a:r>
              <a:rPr lang="de-DE" sz="1400" b="0" dirty="0" smtClean="0"/>
              <a:t>9</a:t>
            </a:r>
            <a:r>
              <a:rPr lang="de-DE" sz="1400" b="0" dirty="0"/>
              <a:t>.	Öffentliche Finanzwirtschaft </a:t>
            </a:r>
            <a:r>
              <a:rPr lang="de-DE" sz="1400" b="0" dirty="0" smtClean="0"/>
              <a:t>oder</a:t>
            </a:r>
            <a:br>
              <a:rPr lang="de-DE" sz="1400" b="0" dirty="0" smtClean="0"/>
            </a:br>
            <a:r>
              <a:rPr lang="de-DE" sz="1400" b="0" dirty="0" smtClean="0"/>
              <a:t>10</a:t>
            </a:r>
            <a:r>
              <a:rPr lang="de-DE" sz="1400" b="0" dirty="0"/>
              <a:t>.	Verwaltung und Recht 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zu </a:t>
            </a:r>
            <a:r>
              <a:rPr lang="de-DE" sz="1400" dirty="0"/>
              <a:t>vermitteln. </a:t>
            </a:r>
          </a:p>
        </p:txBody>
      </p:sp>
    </p:spTree>
    <p:extLst>
      <p:ext uri="{BB962C8B-B14F-4D97-AF65-F5344CB8AC3E}">
        <p14:creationId xmlns:p14="http://schemas.microsoft.com/office/powerpoint/2010/main" val="167531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683146"/>
            <a:ext cx="6551959" cy="36959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Zeitliche Gliederung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412776"/>
            <a:ext cx="8348662" cy="4911824"/>
          </a:xfrm>
        </p:spPr>
        <p:txBody>
          <a:bodyPr/>
          <a:lstStyle/>
          <a:p>
            <a:pPr marL="0" indent="0">
              <a:buNone/>
            </a:pPr>
            <a:endParaRPr lang="de-DE" sz="1400" dirty="0"/>
          </a:p>
          <a:p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620713" y="1565176"/>
            <a:ext cx="8348662" cy="491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4000" indent="-254000" algn="l" rtl="0" eaLnBrk="0" fontAlgn="base" hangingPunct="0">
              <a:lnSpc>
                <a:spcPts val="2200"/>
              </a:lnSpc>
              <a:spcBef>
                <a:spcPts val="1600"/>
              </a:spcBef>
              <a:spcAft>
                <a:spcPct val="0"/>
              </a:spcAft>
              <a:buSzPct val="120000"/>
              <a:buFont typeface="Times" charset="0"/>
              <a:buBlip>
                <a:blip r:embed="rId2"/>
              </a:buBlip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200" indent="-139700" algn="l" rtl="0" eaLnBrk="0" fontAlgn="base" hangingPunct="0">
              <a:lnSpc>
                <a:spcPts val="1600"/>
              </a:lnSpc>
              <a:spcBef>
                <a:spcPts val="800"/>
              </a:spcBef>
              <a:spcAft>
                <a:spcPct val="0"/>
              </a:spcAft>
              <a:buClr>
                <a:srgbClr val="FF0000"/>
              </a:buClr>
              <a:buFont typeface="Times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2pPr>
            <a:lvl3pPr marL="892175" indent="-117475" algn="l" rtl="0" eaLnBrk="0" fontAlgn="base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3pPr>
            <a:lvl4pPr marL="131127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4pPr>
            <a:lvl5pPr marL="1808163" indent="-306388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5pPr>
            <a:lvl6pPr marL="22653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6pPr>
            <a:lvl7pPr marL="27225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7pPr>
            <a:lvl8pPr marL="31797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8pPr>
            <a:lvl9pPr marL="36369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marL="0" indent="0" algn="ctr">
              <a:buNone/>
            </a:pPr>
            <a:r>
              <a:rPr lang="de-DE" sz="1400" dirty="0"/>
              <a:t>Während der gesamten Ausbildungszeit</a:t>
            </a:r>
          </a:p>
          <a:p>
            <a:pPr marL="0" indent="0">
              <a:buNone/>
            </a:pPr>
            <a:r>
              <a:rPr lang="de-DE" sz="1400" dirty="0" smtClean="0"/>
              <a:t>Während </a:t>
            </a:r>
            <a:r>
              <a:rPr lang="de-DE" sz="1400" dirty="0"/>
              <a:t>der gesamten Ausbildungszeit sind schwerpunktmäßig die Fertigkeiten, Kenntnisse und Fähigkeiten der Berufsbildpositionen aus § 4 Absatz </a:t>
            </a:r>
            <a:r>
              <a:rPr lang="de-DE" sz="1400" dirty="0" smtClean="0"/>
              <a:t>2,</a:t>
            </a:r>
            <a:br>
              <a:rPr lang="de-DE" sz="140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1.3	Berufsbildung</a:t>
            </a:r>
            <a:r>
              <a:rPr lang="de-DE" sz="1400" b="0" dirty="0" smtClean="0"/>
              <a:t>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1.4	Arbeits-, sozial-, mitbestimmungsrechtliche und tarif- oder </a:t>
            </a:r>
            <a:r>
              <a:rPr lang="de-DE" sz="1400" b="0" dirty="0" smtClean="0"/>
              <a:t>					beamtenrechtliche Vorschriften,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1.5	Sicherheit und Gesundheitsschutz bei der </a:t>
            </a:r>
            <a:r>
              <a:rPr lang="de-DE" sz="1400" b="0" dirty="0" smtClean="0"/>
              <a:t>Arbeit,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1.6	</a:t>
            </a:r>
            <a:r>
              <a:rPr lang="de-DE" sz="1400" b="0" dirty="0" smtClean="0"/>
              <a:t>Umweltschutz,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1.7	Wirtschaftliches und nachhaltiges Denken und </a:t>
            </a:r>
            <a:r>
              <a:rPr lang="de-DE" sz="1400" b="0" dirty="0" smtClean="0"/>
              <a:t>Handeln,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2.4	Qualitätsorientiertes Handeln in </a:t>
            </a:r>
            <a:r>
              <a:rPr lang="de-DE" sz="1400" b="0" dirty="0" smtClean="0"/>
              <a:t>Prozessen,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3.3	Kooperation und </a:t>
            </a:r>
            <a:r>
              <a:rPr lang="de-DE" sz="1400" b="0" dirty="0" smtClean="0"/>
              <a:t>Teamarbeit,</a:t>
            </a:r>
            <a:br>
              <a:rPr lang="de-DE" sz="1400" b="0" dirty="0" smtClean="0"/>
            </a:br>
            <a:r>
              <a:rPr lang="de-DE" sz="1400" b="0" dirty="0" smtClean="0"/>
              <a:t>Abschnitt </a:t>
            </a:r>
            <a:r>
              <a:rPr lang="de-DE" sz="1400" b="0" dirty="0"/>
              <a:t>C Nummer 3.4	Anwenden einer Fremdsprache bei </a:t>
            </a:r>
            <a:r>
              <a:rPr lang="de-DE" sz="1400" b="0" dirty="0" smtClean="0"/>
              <a:t>Fachaufgaben</a:t>
            </a:r>
            <a:r>
              <a:rPr lang="de-DE" sz="1400" dirty="0" smtClean="0"/>
              <a:t/>
            </a:r>
            <a:br>
              <a:rPr lang="de-DE" sz="1400" dirty="0" smtClean="0"/>
            </a:br>
            <a:r>
              <a:rPr lang="de-DE" sz="1400" dirty="0" smtClean="0"/>
              <a:t>zu </a:t>
            </a:r>
            <a:r>
              <a:rPr lang="de-DE" sz="1400" dirty="0"/>
              <a:t>vermitteln.</a:t>
            </a:r>
          </a:p>
        </p:txBody>
      </p:sp>
    </p:spTree>
    <p:extLst>
      <p:ext uri="{BB962C8B-B14F-4D97-AF65-F5344CB8AC3E}">
        <p14:creationId xmlns:p14="http://schemas.microsoft.com/office/powerpoint/2010/main" val="167531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628800"/>
            <a:ext cx="8348662" cy="46958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e-DE" sz="2000" u="sng" dirty="0" smtClean="0"/>
              <a:t>Beispiele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Verkürzung auf 2 ½ Jahre:</a:t>
            </a:r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Teil 1 nach 1 ½ Jahre</a:t>
            </a:r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Teil 2 nach 2 ½ Jahre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Verkürzung auf 2 Jahre:</a:t>
            </a:r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Teil 1 nach 1 oder 1 ½ Jahre</a:t>
            </a:r>
          </a:p>
          <a:p>
            <a:pPr lvl="1">
              <a:lnSpc>
                <a:spcPct val="150000"/>
              </a:lnSpc>
            </a:pPr>
            <a:r>
              <a:rPr lang="de-DE" sz="1800" dirty="0" smtClean="0"/>
              <a:t>Teil 2 nach 2 Jahren</a:t>
            </a:r>
          </a:p>
          <a:p>
            <a:endParaRPr lang="de-DE" dirty="0"/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468313" y="683146"/>
            <a:ext cx="6551959" cy="3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5pPr>
            <a:lvl6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6pPr>
            <a:lvl7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7pPr>
            <a:lvl8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8pPr>
            <a:lvl9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de-DE" dirty="0" smtClean="0">
                <a:solidFill>
                  <a:schemeClr val="bg1"/>
                </a:solidFill>
              </a:rPr>
              <a:t>Ausbildungszeit verkürzen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11266" name="Picture 2" descr="O:\Zusammenarbeit\Fotos und Grafiken\Symbole\Fotolia_12753137_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976" y="1844823"/>
            <a:ext cx="2368266" cy="144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56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1628800"/>
            <a:ext cx="5903887" cy="4695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DE" sz="2000" b="0" dirty="0" smtClean="0"/>
              <a:t>Evaluation </a:t>
            </a:r>
            <a:r>
              <a:rPr lang="de-DE" sz="2000" b="0" dirty="0"/>
              <a:t>der </a:t>
            </a:r>
            <a:r>
              <a:rPr lang="de-DE" sz="2000" b="0" dirty="0" err="1"/>
              <a:t>ErprobungsVO</a:t>
            </a:r>
            <a:r>
              <a:rPr lang="de-DE" sz="2000" b="0" dirty="0"/>
              <a:t> </a:t>
            </a:r>
            <a:r>
              <a:rPr lang="de-DE" sz="2000" b="0" dirty="0" smtClean="0"/>
              <a:t>– Gestreckte Abschlussprüfung und Zusatzqualifikation</a:t>
            </a:r>
          </a:p>
          <a:p>
            <a:pPr>
              <a:lnSpc>
                <a:spcPct val="150000"/>
              </a:lnSpc>
            </a:pPr>
            <a:r>
              <a:rPr lang="de-DE" sz="2000" b="0" dirty="0" err="1" smtClean="0"/>
              <a:t>ErprobungsVO</a:t>
            </a:r>
            <a:r>
              <a:rPr lang="de-DE" sz="2000" b="0" dirty="0" smtClean="0"/>
              <a:t> </a:t>
            </a:r>
            <a:r>
              <a:rPr lang="de-DE" sz="2000" b="0" dirty="0"/>
              <a:t>tritt am 31.07.2020 außer </a:t>
            </a:r>
            <a:r>
              <a:rPr lang="de-DE" sz="2000" b="0" dirty="0" smtClean="0"/>
              <a:t>Kraft</a:t>
            </a:r>
            <a:endParaRPr lang="de-DE" sz="2000" b="0" dirty="0"/>
          </a:p>
          <a:p>
            <a:pPr>
              <a:lnSpc>
                <a:spcPct val="150000"/>
              </a:lnSpc>
            </a:pPr>
            <a:r>
              <a:rPr lang="de-DE" sz="2000" b="0" dirty="0" smtClean="0"/>
              <a:t>Ab </a:t>
            </a:r>
            <a:r>
              <a:rPr lang="de-DE" sz="2000" b="0" dirty="0"/>
              <a:t>01.08.2020 gilt die </a:t>
            </a:r>
            <a:r>
              <a:rPr lang="de-DE" sz="2000" b="0" dirty="0" smtClean="0"/>
              <a:t>Grundverordnung oder</a:t>
            </a:r>
            <a:endParaRPr lang="de-DE" sz="2000" b="0" dirty="0"/>
          </a:p>
          <a:p>
            <a:pPr>
              <a:lnSpc>
                <a:spcPct val="150000"/>
              </a:lnSpc>
            </a:pPr>
            <a:r>
              <a:rPr lang="de-DE" sz="2000" b="0" dirty="0" smtClean="0"/>
              <a:t>Übernahme der Gestreckten Abschlussprüfung und Zusatzqualifikation in Grundverordnung zum 01.08.2020 (ggf. modifiziert) oder</a:t>
            </a:r>
          </a:p>
          <a:p>
            <a:pPr>
              <a:lnSpc>
                <a:spcPct val="150000"/>
              </a:lnSpc>
            </a:pPr>
            <a:r>
              <a:rPr lang="de-DE" sz="2000" b="0" dirty="0" smtClean="0"/>
              <a:t>Verlängerung </a:t>
            </a:r>
            <a:r>
              <a:rPr lang="de-DE" sz="2000" b="0" dirty="0"/>
              <a:t>der Erprobung</a:t>
            </a:r>
            <a:endParaRPr lang="de-DE" sz="2000" dirty="0"/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468313" y="683146"/>
            <a:ext cx="6551959" cy="3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5pPr>
            <a:lvl6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6pPr>
            <a:lvl7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7pPr>
            <a:lvl8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8pPr>
            <a:lvl9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de-DE" dirty="0" smtClean="0">
                <a:solidFill>
                  <a:schemeClr val="bg1"/>
                </a:solidFill>
              </a:rPr>
              <a:t>Ausblick 2020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12290" name="Picture 2" descr="O:\Zusammenarbeit\Fotos und Grafiken\Symbole\Fotolia_17787102_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52" y="1810296"/>
            <a:ext cx="2289857" cy="34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58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99462" cy="330200"/>
          </a:xfrm>
        </p:spPr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Beispiel Ausbildungsplatzanzeige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0928"/>
            <a:ext cx="3724550" cy="5269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Inhaltsplatzhalter 2"/>
          <p:cNvSpPr txBox="1">
            <a:spLocks/>
          </p:cNvSpPr>
          <p:nvPr/>
        </p:nvSpPr>
        <p:spPr>
          <a:xfrm>
            <a:off x="4411960" y="1844824"/>
            <a:ext cx="4536504" cy="4608513"/>
          </a:xfrm>
          <a:prstGeom prst="rect">
            <a:avLst/>
          </a:prstGeom>
        </p:spPr>
        <p:txBody>
          <a:bodyPr/>
          <a:lstStyle>
            <a:lvl1pPr marL="254000" indent="-254000" algn="l" rtl="0" eaLnBrk="0" fontAlgn="base" hangingPunct="0">
              <a:lnSpc>
                <a:spcPts val="2200"/>
              </a:lnSpc>
              <a:spcBef>
                <a:spcPts val="1600"/>
              </a:spcBef>
              <a:spcAft>
                <a:spcPct val="0"/>
              </a:spcAft>
              <a:buSzPct val="120000"/>
              <a:buFont typeface="Times" charset="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4200" indent="-139700" algn="l" rtl="0" eaLnBrk="0" fontAlgn="base" hangingPunct="0">
              <a:lnSpc>
                <a:spcPts val="1600"/>
              </a:lnSpc>
              <a:spcBef>
                <a:spcPts val="800"/>
              </a:spcBef>
              <a:spcAft>
                <a:spcPct val="0"/>
              </a:spcAft>
              <a:buClr>
                <a:srgbClr val="FF0000"/>
              </a:buClr>
              <a:buFont typeface="Times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2pPr>
            <a:lvl3pPr marL="892175" indent="-117475" algn="l" rtl="0" eaLnBrk="0" fontAlgn="base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3pPr>
            <a:lvl4pPr marL="1311275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4pPr>
            <a:lvl5pPr marL="1808163" indent="-306388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5pPr>
            <a:lvl6pPr marL="22653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6pPr>
            <a:lvl7pPr marL="27225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7pPr>
            <a:lvl8pPr marL="31797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8pPr>
            <a:lvl9pPr marL="3636963" indent="-306388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de-DE" sz="1800" dirty="0"/>
              <a:t>12 Plätze Verwaltung und Recht + Assistenz und Sekretariat</a:t>
            </a:r>
          </a:p>
          <a:p>
            <a:pPr marL="285750" indent="-285750">
              <a:lnSpc>
                <a:spcPct val="150000"/>
              </a:lnSpc>
            </a:pPr>
            <a:r>
              <a:rPr lang="de-DE" sz="1800" dirty="0"/>
              <a:t>3 Plätze Personalwirtschaft + Assistenz und Sekretariat</a:t>
            </a:r>
          </a:p>
          <a:p>
            <a:pPr marL="285750" indent="-285750">
              <a:lnSpc>
                <a:spcPct val="150000"/>
              </a:lnSpc>
            </a:pPr>
            <a:r>
              <a:rPr lang="de-DE" sz="1800" dirty="0"/>
              <a:t>3 Plätze Öffentliche Finanzwirtschaft + Assistenz und Sekretariat</a:t>
            </a:r>
          </a:p>
          <a:p>
            <a:pPr marL="285750" indent="-285750">
              <a:lnSpc>
                <a:spcPct val="150000"/>
              </a:lnSpc>
            </a:pPr>
            <a:r>
              <a:rPr lang="de-DE" sz="1800" dirty="0"/>
              <a:t>2 Plätze Öffentlichkeitsarbeit und Veranstaltungsmanagement + Assistenz und </a:t>
            </a:r>
            <a:r>
              <a:rPr lang="de-DE" sz="1800" dirty="0" smtClean="0"/>
              <a:t>Sekretariat</a:t>
            </a:r>
            <a:endParaRPr lang="de-DE" sz="1800" dirty="0"/>
          </a:p>
        </p:txBody>
      </p:sp>
      <p:sp>
        <p:nvSpPr>
          <p:cNvPr id="6" name="Geschweifte Klammer rechts 5"/>
          <p:cNvSpPr/>
          <p:nvPr/>
        </p:nvSpPr>
        <p:spPr bwMode="auto">
          <a:xfrm>
            <a:off x="3779912" y="3645024"/>
            <a:ext cx="504056" cy="504056"/>
          </a:xfrm>
          <a:prstGeom prst="rightBrace">
            <a:avLst/>
          </a:prstGeom>
          <a:noFill/>
          <a:ln w="25400">
            <a:solidFill>
              <a:srgbClr val="FF0000"/>
            </a:solidFill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09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20688"/>
            <a:ext cx="8399462" cy="330200"/>
          </a:xfrm>
        </p:spPr>
        <p:txBody>
          <a:bodyPr/>
          <a:lstStyle/>
          <a:p>
            <a:pPr eaLnBrk="1" hangingPunct="1"/>
            <a:r>
              <a:rPr lang="de-DE" dirty="0" smtClean="0">
                <a:solidFill>
                  <a:schemeClr val="bg1"/>
                </a:solidFill>
              </a:rPr>
              <a:t>Informationen und Kontakt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1446809"/>
            <a:ext cx="3456384" cy="4646016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de-DE" dirty="0" smtClean="0"/>
              <a:t>IG Metall Bildungsportal WAP</a:t>
            </a:r>
            <a:endParaRPr lang="de-DE" dirty="0" smtClean="0">
              <a:hlinkClick r:id="rId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de-DE" dirty="0" smtClean="0">
                <a:hlinkClick r:id="rId2"/>
              </a:rPr>
              <a:t>www.wap.igmetall.de</a:t>
            </a:r>
            <a:endParaRPr lang="de-DE" dirty="0" smtClean="0"/>
          </a:p>
          <a:p>
            <a:pPr marL="0" indent="0" eaLnBrk="1" hangingPunct="1">
              <a:lnSpc>
                <a:spcPct val="150000"/>
              </a:lnSpc>
              <a:buNone/>
            </a:pPr>
            <a:endParaRPr lang="de-DE" dirty="0" smtClean="0"/>
          </a:p>
          <a:p>
            <a:pPr eaLnBrk="1" hangingPunct="1">
              <a:lnSpc>
                <a:spcPct val="150000"/>
              </a:lnSpc>
            </a:pPr>
            <a:r>
              <a:rPr lang="de-DE" dirty="0" smtClean="0"/>
              <a:t>Kontakt:</a:t>
            </a:r>
          </a:p>
          <a:p>
            <a:pPr eaLnBrk="1" hangingPunct="1">
              <a:buFont typeface="Times" charset="0"/>
              <a:buNone/>
            </a:pPr>
            <a:endParaRPr lang="de-DE" dirty="0" smtClean="0"/>
          </a:p>
        </p:txBody>
      </p:sp>
      <p:sp>
        <p:nvSpPr>
          <p:cNvPr id="31749" name="Text Box 6"/>
          <p:cNvSpPr txBox="1">
            <a:spLocks noChangeArrowheads="1"/>
          </p:cNvSpPr>
          <p:nvPr/>
        </p:nvSpPr>
        <p:spPr bwMode="auto">
          <a:xfrm>
            <a:off x="3203575" y="4872038"/>
            <a:ext cx="18002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Times" charset="0"/>
              <a:buNone/>
            </a:pPr>
            <a:r>
              <a:rPr lang="de-DE" sz="1400" b="1">
                <a:solidFill>
                  <a:schemeClr val="bg1"/>
                </a:solidFill>
              </a:rPr>
              <a:t>jetzt registrieren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79835"/>
            <a:ext cx="5735776" cy="507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36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ufsbildung">
  <a:themeElements>
    <a:clrScheme name="Berufsbildu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rufsbildu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Times" charset="0"/>
          <a:buChar char="•"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Times" charset="0"/>
          <a:buChar char="•"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rufsbildu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rufsbildu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rufsbildu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rufsbildu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rufsbildu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rufsbildu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rufsbildu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rufsbildu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rufsbildu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rufsbildu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rufsbildu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rufsbildu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1328</Words>
  <Application>Microsoft Office PowerPoint</Application>
  <PresentationFormat>Bildschirmpräsentation (4:3)</PresentationFormat>
  <Paragraphs>303</Paragraphs>
  <Slides>27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28" baseType="lpstr">
      <vt:lpstr>Berufsbildung</vt:lpstr>
      <vt:lpstr>Ort, xx. Monat 2013 </vt:lpstr>
      <vt:lpstr>Kennzahlen zu den Büroberufen</vt:lpstr>
      <vt:lpstr>Neue berufliche Anforderungen</vt:lpstr>
      <vt:lpstr>Grundlage Prozessorientierung</vt:lpstr>
      <vt:lpstr>Der neue Büroberuf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Zeitliche Gliederung</vt:lpstr>
      <vt:lpstr>Zeitliche Gliederung</vt:lpstr>
      <vt:lpstr>Beispiel Ausbildung</vt:lpstr>
      <vt:lpstr>Zeitliche Gliederung</vt:lpstr>
      <vt:lpstr>Zeitliche Gliederung</vt:lpstr>
      <vt:lpstr>Zeitliche Gliederung</vt:lpstr>
      <vt:lpstr>PowerPoint-Präsentation</vt:lpstr>
      <vt:lpstr>PowerPoint-Präsentation</vt:lpstr>
      <vt:lpstr>Beispiel Ausbildungsplatzanzeige</vt:lpstr>
      <vt:lpstr>Informationen und Kontakt</vt:lpstr>
    </vt:vector>
  </TitlesOfParts>
  <Company>IG Metall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ResselT</dc:creator>
  <cp:lastModifiedBy>Reichstein, Eva-Maria</cp:lastModifiedBy>
  <cp:revision>122</cp:revision>
  <dcterms:created xsi:type="dcterms:W3CDTF">2009-06-15T15:05:16Z</dcterms:created>
  <dcterms:modified xsi:type="dcterms:W3CDTF">2013-10-28T08:44:53Z</dcterms:modified>
</cp:coreProperties>
</file>